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68" r:id="rId4"/>
  </p:sldMasterIdLst>
  <p:notesMasterIdLst>
    <p:notesMasterId r:id="rId6"/>
  </p:notesMasterIdLst>
  <p:handoutMasterIdLst>
    <p:handoutMasterId r:id="rId33"/>
  </p:handoutMasterIdLst>
  <p:sldIdLst>
    <p:sldId id="371" r:id="rId5"/>
    <p:sldId id="373" r:id="rId7"/>
    <p:sldId id="374" r:id="rId8"/>
    <p:sldId id="381" r:id="rId9"/>
    <p:sldId id="430" r:id="rId10"/>
    <p:sldId id="431" r:id="rId11"/>
    <p:sldId id="432" r:id="rId12"/>
    <p:sldId id="437" r:id="rId13"/>
    <p:sldId id="440" r:id="rId14"/>
    <p:sldId id="441" r:id="rId15"/>
    <p:sldId id="379" r:id="rId16"/>
    <p:sldId id="434" r:id="rId17"/>
    <p:sldId id="435" r:id="rId18"/>
    <p:sldId id="444" r:id="rId19"/>
    <p:sldId id="436" r:id="rId20"/>
    <p:sldId id="458" r:id="rId21"/>
    <p:sldId id="459" r:id="rId22"/>
    <p:sldId id="442" r:id="rId23"/>
    <p:sldId id="443" r:id="rId24"/>
    <p:sldId id="404" r:id="rId25"/>
    <p:sldId id="405" r:id="rId26"/>
    <p:sldId id="467" r:id="rId27"/>
    <p:sldId id="468" r:id="rId28"/>
    <p:sldId id="466" r:id="rId29"/>
    <p:sldId id="476" r:id="rId30"/>
    <p:sldId id="465" r:id="rId31"/>
    <p:sldId id="422" r:id="rId32"/>
  </p:sldIdLst>
  <p:sldSz cx="12192000" cy="6858000"/>
  <p:notesSz cx="7103745" cy="10234295"/>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65C90"/>
    <a:srgbClr val="064480"/>
    <a:srgbClr val="A0B3C8"/>
    <a:srgbClr val="033F7B"/>
    <a:srgbClr val="00346B"/>
    <a:srgbClr val="06447F"/>
    <a:srgbClr val="104D7C"/>
    <a:srgbClr val="F5F7F9"/>
    <a:srgbClr val="235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88" d="100"/>
          <a:sy n="88" d="100"/>
        </p:scale>
        <p:origin x="210"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55.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Custom Layout">
    <p:spTree>
      <p:nvGrpSpPr>
        <p:cNvPr id="1" name=""/>
        <p:cNvGrpSpPr/>
        <p:nvPr/>
      </p:nvGrpSpPr>
      <p:grpSpPr>
        <a:xfrm>
          <a:off x="0" y="0"/>
          <a:ext cx="0" cy="0"/>
          <a:chOff x="0" y="0"/>
          <a:chExt cx="0" cy="0"/>
        </a:xfrm>
      </p:grpSpPr>
      <p:sp>
        <p:nvSpPr>
          <p:cNvPr id="3" name="Picture Placeholder 8"/>
          <p:cNvSpPr>
            <a:spLocks noGrp="1"/>
          </p:cNvSpPr>
          <p:nvPr>
            <p:ph type="pic" sz="quarter" idx="10" hasCustomPrompt="1"/>
          </p:nvPr>
        </p:nvSpPr>
        <p:spPr>
          <a:xfrm>
            <a:off x="9126415" y="1"/>
            <a:ext cx="2596662" cy="9906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9126414" y="1396092"/>
            <a:ext cx="2596662" cy="325210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
        <p:nvSpPr>
          <p:cNvPr id="5" name="Picture Placeholder 8"/>
          <p:cNvSpPr>
            <a:spLocks noGrp="1"/>
          </p:cNvSpPr>
          <p:nvPr>
            <p:ph type="pic" sz="quarter" idx="12" hasCustomPrompt="1"/>
          </p:nvPr>
        </p:nvSpPr>
        <p:spPr>
          <a:xfrm>
            <a:off x="9126414" y="5053691"/>
            <a:ext cx="2596662" cy="180431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4_Custom Layout">
    <p:spTree>
      <p:nvGrpSpPr>
        <p:cNvPr id="1" name=""/>
        <p:cNvGrpSpPr/>
        <p:nvPr/>
      </p:nvGrpSpPr>
      <p:grpSpPr>
        <a:xfrm>
          <a:off x="0" y="0"/>
          <a:ext cx="0" cy="0"/>
          <a:chOff x="0" y="0"/>
          <a:chExt cx="0" cy="0"/>
        </a:xfrm>
      </p:grpSpPr>
      <p:sp>
        <p:nvSpPr>
          <p:cNvPr id="2" name="Rectangle 1"/>
          <p:cNvSpPr/>
          <p:nvPr userDrawn="1"/>
        </p:nvSpPr>
        <p:spPr>
          <a:xfrm>
            <a:off x="4493886" y="0"/>
            <a:ext cx="76981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0" y="0"/>
            <a:ext cx="4493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2757778" y="1802946"/>
            <a:ext cx="2613747" cy="3256121"/>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Click Here to Add Picture</a:t>
            </a:r>
            <a:endParaRPr lang="id-ID"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extBox 1"/>
          <p:cNvSpPr txBox="1"/>
          <p:nvPr userDrawn="1"/>
        </p:nvSpPr>
        <p:spPr>
          <a:xfrm>
            <a:off x="7421391" y="637382"/>
            <a:ext cx="1197444" cy="246221"/>
          </a:xfrm>
          <a:prstGeom prst="rect">
            <a:avLst/>
          </a:prstGeom>
          <a:noFill/>
        </p:spPr>
        <p:txBody>
          <a:bodyPr wrap="none">
            <a:spAutoFit/>
          </a:bodyPr>
          <a:lstStyle/>
          <a:p>
            <a:pPr defTabSz="544195" fontAlgn="auto">
              <a:spcBef>
                <a:spcPts val="0"/>
              </a:spcBef>
              <a:spcAft>
                <a:spcPts val="0"/>
              </a:spcAft>
              <a:defRPr/>
            </a:pPr>
            <a:r>
              <a:rPr lang="en-US" sz="1000" b="1" i="1" spc="260" dirty="0">
                <a:latin typeface="Josefin Sans" charset="0"/>
                <a:ea typeface="+mn-ea"/>
                <a:cs typeface="Vollkorn Italic"/>
              </a:rPr>
              <a:t>Missing You</a:t>
            </a:r>
            <a:endParaRPr lang="en-US" sz="1000" b="1" i="1" spc="260" dirty="0">
              <a:latin typeface="Josefin Sans" charset="0"/>
              <a:ea typeface="+mn-ea"/>
              <a:cs typeface="Vollkorn Italic"/>
            </a:endParaRPr>
          </a:p>
        </p:txBody>
      </p:sp>
      <p:sp>
        <p:nvSpPr>
          <p:cNvPr id="3" name="object 6"/>
          <p:cNvSpPr txBox="1"/>
          <p:nvPr userDrawn="1"/>
        </p:nvSpPr>
        <p:spPr>
          <a:xfrm>
            <a:off x="10969014" y="674688"/>
            <a:ext cx="766663" cy="114300"/>
          </a:xfrm>
          <a:prstGeom prst="rect">
            <a:avLst/>
          </a:prstGeom>
        </p:spPr>
        <p:txBody>
          <a:bodyPr lIns="0" tIns="0" rIns="0" bIns="0"/>
          <a:lstStyle/>
          <a:p>
            <a:pPr marL="7620" defTabSz="544195" fontAlgn="auto">
              <a:spcBef>
                <a:spcPts val="0"/>
              </a:spcBef>
              <a:spcAft>
                <a:spcPts val="0"/>
              </a:spcAft>
              <a:defRPr/>
            </a:pPr>
            <a:r>
              <a:rPr lang="en-US" sz="700" spc="290" dirty="0">
                <a:latin typeface="Montserrat" panose="00000500000000000000"/>
                <a:ea typeface="+mn-ea"/>
                <a:cs typeface="Montserrat" panose="00000500000000000000"/>
              </a:rPr>
              <a:t>2017/12</a:t>
            </a:r>
            <a:endParaRPr sz="700" spc="290" dirty="0">
              <a:latin typeface="Montserrat" panose="00000500000000000000"/>
              <a:ea typeface="+mn-ea"/>
              <a:cs typeface="Montserrat" panose="00000500000000000000"/>
            </a:endParaRPr>
          </a:p>
        </p:txBody>
      </p:sp>
      <p:sp>
        <p:nvSpPr>
          <p:cNvPr id="7" name="object 3"/>
          <p:cNvSpPr txBox="1"/>
          <p:nvPr userDrawn="1"/>
        </p:nvSpPr>
        <p:spPr>
          <a:xfrm>
            <a:off x="680152" y="676275"/>
            <a:ext cx="1072216" cy="197644"/>
          </a:xfrm>
          <a:prstGeom prst="rect">
            <a:avLst/>
          </a:prstGeom>
        </p:spPr>
        <p:txBody>
          <a:bodyPr lIns="0" tIns="0" rIns="0" bIns="0"/>
          <a:lstStyle/>
          <a:p>
            <a:pPr marL="7620" defTabSz="544195" fontAlgn="auto">
              <a:spcBef>
                <a:spcPts val="0"/>
              </a:spcBef>
              <a:spcAft>
                <a:spcPts val="0"/>
              </a:spcAft>
              <a:defRPr/>
            </a:pPr>
            <a:r>
              <a:rPr lang="en-US" sz="1400" b="1" spc="500" dirty="0">
                <a:latin typeface="Josefin Sans" charset="0"/>
                <a:ea typeface="+mn-ea"/>
                <a:cs typeface="Raleway-ExtraBold"/>
              </a:rPr>
              <a:t>MOON</a:t>
            </a:r>
            <a:endParaRPr sz="1400" spc="500" dirty="0">
              <a:latin typeface="Josefin Sans" charset="0"/>
              <a:ea typeface="+mn-ea"/>
              <a:cs typeface="Raleway-ExtraBo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328653"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1" name="Picture Placeholder 7"/>
          <p:cNvSpPr>
            <a:spLocks noGrp="1"/>
          </p:cNvSpPr>
          <p:nvPr>
            <p:ph type="pic" sz="quarter" idx="15"/>
          </p:nvPr>
        </p:nvSpPr>
        <p:spPr>
          <a:xfrm>
            <a:off x="4235395"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2" name="Picture Placeholder 7"/>
          <p:cNvSpPr>
            <a:spLocks noGrp="1"/>
          </p:cNvSpPr>
          <p:nvPr>
            <p:ph type="pic" sz="quarter" idx="16"/>
          </p:nvPr>
        </p:nvSpPr>
        <p:spPr>
          <a:xfrm>
            <a:off x="8142136"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任意多边形: 形状 4"/>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solidFill>
            <a:srgbClr val="104B83">
              <a:alpha val="9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blipFill dpi="0" rotWithShape="1">
            <a:blip r:embed="rId2"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rgbClr val="A6A6A6"/>
          </a:solidFill>
          <a:ln>
            <a:noFill/>
          </a:ln>
        </p:spPr>
        <p:txBody>
          <a:bodyPr/>
          <a:lstStyle/>
          <a:p>
            <a:endParaRPr lang="zh-CN" altLang="en-US">
              <a:solidFill>
                <a:schemeClr val="bg1">
                  <a:lumMod val="65000"/>
                </a:schemeClr>
              </a:solidFill>
              <a:cs typeface="+mn-ea"/>
              <a:sym typeface="+mn-lt"/>
            </a:endParaRPr>
          </a:p>
        </p:txBody>
      </p:sp>
      <p:sp>
        <p:nvSpPr>
          <p:cNvPr id="7" name="矩形 6"/>
          <p:cNvSpPr/>
          <p:nvPr userDrawn="1"/>
        </p:nvSpPr>
        <p:spPr>
          <a:xfrm>
            <a:off x="996546" y="6286596"/>
            <a:ext cx="1153073" cy="369332"/>
          </a:xfrm>
          <a:prstGeom prst="rect">
            <a:avLst/>
          </a:prstGeom>
          <a:noFill/>
        </p:spPr>
        <p:txBody>
          <a:bodyPr wrap="none">
            <a:spAutoFit/>
          </a:bodyPr>
          <a:lstStyle/>
          <a:p>
            <a:r>
              <a:rPr lang="en-US" altLang="zh-CN" dirty="0">
                <a:solidFill>
                  <a:schemeClr val="bg1">
                    <a:lumMod val="65000"/>
                  </a:schemeClr>
                </a:solidFill>
                <a:cs typeface="+mn-ea"/>
                <a:sym typeface="+mn-lt"/>
              </a:rPr>
              <a:t>Company</a:t>
            </a:r>
            <a:endParaRPr lang="zh-CN" altLang="en-US" dirty="0">
              <a:solidFill>
                <a:schemeClr val="bg1">
                  <a:lumMod val="65000"/>
                </a:schemeClr>
              </a:solidFill>
              <a:cs typeface="+mn-ea"/>
              <a:sym typeface="+mn-lt"/>
            </a:endParaRPr>
          </a:p>
        </p:txBody>
      </p:sp>
      <p:sp>
        <p:nvSpPr>
          <p:cNvPr id="9" name="矩形 8"/>
          <p:cNvSpPr/>
          <p:nvPr userDrawn="1"/>
        </p:nvSpPr>
        <p:spPr>
          <a:xfrm>
            <a:off x="9667154" y="6286596"/>
            <a:ext cx="2155398" cy="369332"/>
          </a:xfrm>
          <a:prstGeom prst="rect">
            <a:avLst/>
          </a:prstGeom>
        </p:spPr>
        <p:txBody>
          <a:bodyPr wrap="none">
            <a:spAutoFit/>
          </a:bodyPr>
          <a:lstStyle/>
          <a:p>
            <a:pPr algn="ctr"/>
            <a:r>
              <a:rPr lang="en-US" altLang="zh-CN" dirty="0">
                <a:solidFill>
                  <a:schemeClr val="bg1">
                    <a:lumMod val="65000"/>
                  </a:schemeClr>
                </a:solidFill>
                <a:cs typeface="+mn-ea"/>
                <a:sym typeface="+mn-lt"/>
              </a:rPr>
              <a:t>Go for your dreams</a:t>
            </a:r>
            <a:endParaRPr lang="zh-CN" altLang="en-US" dirty="0">
              <a:solidFill>
                <a:schemeClr val="bg1">
                  <a:lumMod val="65000"/>
                </a:schemeClr>
              </a:solidFill>
              <a:cs typeface="+mn-ea"/>
              <a:sym typeface="+mn-l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solidFill>
            <a:srgbClr val="1E4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4"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blipFill dpi="0" rotWithShape="1">
            <a:blip r:embed="rId2">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5"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chemeClr val="bg1">
              <a:alpha val="50000"/>
            </a:schemeClr>
          </a:solidFill>
          <a:ln>
            <a:noFill/>
          </a:ln>
        </p:spPr>
        <p:txBody>
          <a:bodyPr/>
          <a:lstStyle/>
          <a:p>
            <a:endParaRPr lang="zh-CN" altLang="en-US">
              <a:solidFill>
                <a:schemeClr val="bg1">
                  <a:lumMod val="65000"/>
                </a:schemeClr>
              </a:solidFill>
              <a:cs typeface="+mn-ea"/>
              <a:sym typeface="+mn-lt"/>
            </a:endParaRPr>
          </a:p>
        </p:txBody>
      </p:sp>
      <p:sp>
        <p:nvSpPr>
          <p:cNvPr id="6" name="矩形 5"/>
          <p:cNvSpPr/>
          <p:nvPr userDrawn="1"/>
        </p:nvSpPr>
        <p:spPr>
          <a:xfrm>
            <a:off x="996546" y="6286596"/>
            <a:ext cx="1153073" cy="369332"/>
          </a:xfrm>
          <a:prstGeom prst="rect">
            <a:avLst/>
          </a:prstGeom>
          <a:noFill/>
        </p:spPr>
        <p:txBody>
          <a:bodyPr wrap="none">
            <a:spAutoFit/>
          </a:bodyPr>
          <a:lstStyle/>
          <a:p>
            <a:r>
              <a:rPr lang="en-US" altLang="zh-CN" dirty="0">
                <a:solidFill>
                  <a:schemeClr val="bg1">
                    <a:alpha val="50000"/>
                  </a:schemeClr>
                </a:solidFill>
                <a:cs typeface="+mn-ea"/>
                <a:sym typeface="+mn-lt"/>
              </a:rPr>
              <a:t>Company</a:t>
            </a:r>
            <a:endParaRPr lang="zh-CN" altLang="en-US" dirty="0">
              <a:solidFill>
                <a:schemeClr val="bg1">
                  <a:alpha val="50000"/>
                </a:schemeClr>
              </a:solidFill>
              <a:cs typeface="+mn-ea"/>
              <a:sym typeface="+mn-lt"/>
            </a:endParaRPr>
          </a:p>
        </p:txBody>
      </p:sp>
      <p:sp>
        <p:nvSpPr>
          <p:cNvPr id="7" name="矩形 6"/>
          <p:cNvSpPr/>
          <p:nvPr userDrawn="1"/>
        </p:nvSpPr>
        <p:spPr>
          <a:xfrm>
            <a:off x="9667154" y="6286596"/>
            <a:ext cx="2155398" cy="369332"/>
          </a:xfrm>
          <a:prstGeom prst="rect">
            <a:avLst/>
          </a:prstGeom>
        </p:spPr>
        <p:txBody>
          <a:bodyPr wrap="none">
            <a:spAutoFit/>
          </a:bodyPr>
          <a:lstStyle/>
          <a:p>
            <a:pPr algn="ctr"/>
            <a:r>
              <a:rPr lang="en-US" altLang="zh-CN" dirty="0">
                <a:solidFill>
                  <a:schemeClr val="bg1">
                    <a:alpha val="50000"/>
                  </a:schemeClr>
                </a:solidFill>
                <a:cs typeface="+mn-ea"/>
                <a:sym typeface="+mn-lt"/>
              </a:rPr>
              <a:t>Go for your dreams</a:t>
            </a:r>
            <a:endParaRPr lang="zh-CN" altLang="en-US" dirty="0">
              <a:solidFill>
                <a:schemeClr val="bg1">
                  <a:alpha val="50000"/>
                </a:schemeClr>
              </a:solidFill>
              <a:cs typeface="+mn-ea"/>
              <a:sym typeface="+mn-l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4.png"/><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2" Type="http://schemas.openxmlformats.org/officeDocument/2006/relationships/theme" Target="../theme/theme3.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F4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4"/>
          <a:stretch>
            <a:fillRect/>
          </a:stretch>
        </p:blipFill>
        <p:spPr>
          <a:xfrm>
            <a:off x="1"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tags" Target="../tags/tag2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tags" Target="../tags/tag3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tags" Target="../tags/tag39.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tags" Target="../tags/tag40.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tags" Target="../tags/tag43.xml"/><Relationship Id="rId1" Type="http://schemas.openxmlformats.org/officeDocument/2006/relationships/tags" Target="../tags/tag4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s>
</file>

<file path=ppt/slides/_rels/slide27.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1" Type="http://schemas.openxmlformats.org/officeDocument/2006/relationships/notesSlide" Target="../notesSlides/notesSlide5.xml"/><Relationship Id="rId10" Type="http://schemas.openxmlformats.org/officeDocument/2006/relationships/slideLayout" Target="../slideLayouts/slideLayout7.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1"/>
            </p:custDataLst>
          </p:nvPr>
        </p:nvGrpSpPr>
        <p:grpSpPr>
          <a:xfrm>
            <a:off x="11682247" y="40941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2"/>
            </p:custDataLst>
          </p:nvPr>
        </p:nvSpPr>
        <p:spPr>
          <a:xfrm rot="13500000" flipV="1">
            <a:off x="11637988" y="279356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25"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3"/>
            </p:custDataLst>
          </p:nvPr>
        </p:nvCxnSpPr>
        <p:spPr>
          <a:xfrm>
            <a:off x="1553371" y="632380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716290" y="106863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5" name="object 8" descr="e7d195523061f1c01d60fa9f1cfcbfb3d7dea265119d71e15FBB43640B43E9A75E03FE54C774D5D4779ED45933E78901D3CB0E69E39D04A9E1E9B25CF060C4BCA4D072860494D0D8E683C2FE58414E15877B695135D6CEB30962CF2075449C804E6F29D49CE62F2EB207CEA50615BC9B65D91765878A06D1A54029FD44ADE983229E43F72FFED854"/>
          <p:cNvSpPr txBox="1"/>
          <p:nvPr/>
        </p:nvSpPr>
        <p:spPr>
          <a:xfrm>
            <a:off x="6125300" y="2622233"/>
            <a:ext cx="2622143" cy="943391"/>
          </a:xfrm>
          <a:prstGeom prst="rect">
            <a:avLst/>
          </a:prstGeom>
        </p:spPr>
        <p:txBody>
          <a:bodyPr lIns="0" tIns="0" rIns="0" bIns="0"/>
          <a:lstStyle/>
          <a:p>
            <a:pPr marL="7620" defTabSz="544195">
              <a:defRPr/>
            </a:pPr>
            <a:r>
              <a:rPr lang="zh-CN" altLang="en-US"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汇报人</a:t>
            </a:r>
            <a:r>
              <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a:t>
            </a:r>
            <a:r>
              <a:rPr lang="zh-CN" altLang="en-US"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罗兆彤</a:t>
            </a:r>
            <a:endParaRPr lang="zh-CN" altLang="en-US"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endParaRPr>
          </a:p>
        </p:txBody>
      </p:sp>
      <p:sp>
        <p:nvSpPr>
          <p:cNvPr id="48" name="文本框 47"/>
          <p:cNvSpPr txBox="1"/>
          <p:nvPr>
            <p:custDataLst>
              <p:tags r:id="rId5"/>
            </p:custDataLst>
          </p:nvPr>
        </p:nvSpPr>
        <p:spPr>
          <a:xfrm>
            <a:off x="6125210" y="683260"/>
            <a:ext cx="4697730" cy="1850390"/>
          </a:xfrm>
          <a:prstGeom prst="rect">
            <a:avLst/>
          </a:prstGeom>
          <a:noFill/>
        </p:spPr>
        <p:txBody>
          <a:bodyPr wrap="square" rtlCol="0">
            <a:spAutoFit/>
          </a:bodyPr>
          <a:lstStyle/>
          <a:p>
            <a:pPr algn="l" fontAlgn="auto">
              <a:lnSpc>
                <a:spcPct val="130000"/>
              </a:lnSpc>
            </a:pPr>
            <a:r>
              <a:rPr lang="en-US" altLang="zh-CN"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MapReduce</a:t>
            </a:r>
            <a:r>
              <a:rPr lang="zh-CN" altLang="en-US"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a:t>
            </a:r>
            <a:r>
              <a:rPr lang="en-US" altLang="zh-CN"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HDFS</a:t>
            </a:r>
            <a:r>
              <a:rPr lang="zh-CN" altLang="en-US"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a:t>
            </a:r>
            <a:r>
              <a:rPr lang="en-US" altLang="zh-CN"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Hadoop</a:t>
            </a:r>
            <a:r>
              <a:rPr lang="zh-CN" altLang="en-US"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总体架构</a:t>
            </a:r>
            <a:endParaRPr lang="zh-CN" altLang="en-US"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1755775" y="734060"/>
            <a:ext cx="1415415" cy="56197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2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2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9"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endPar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endParaRPr>
          </a:p>
        </p:txBody>
      </p:sp>
      <p:sp>
        <p:nvSpPr>
          <p:cNvPr id="14"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3" name="文本框 2"/>
          <p:cNvSpPr txBox="1"/>
          <p:nvPr/>
        </p:nvSpPr>
        <p:spPr>
          <a:xfrm>
            <a:off x="1445895" y="518096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微软雅黑" panose="020B0503020204020204" charset="-122"/>
                <a:ea typeface="微软雅黑" panose="020B0503020204020204" charset="-122"/>
                <a:cs typeface="微软雅黑" panose="020B0503020204020204" charset="-122"/>
              </a:rPr>
              <a:t>上善若水 海纳百川</a:t>
            </a:r>
            <a:endParaRPr lang="zh-CN" altLang="en-US">
              <a:solidFill>
                <a:srgbClr val="064480"/>
              </a:solidFill>
              <a:latin typeface="微软雅黑" panose="020B0503020204020204" charset="-122"/>
              <a:ea typeface="微软雅黑" panose="020B0503020204020204" charset="-122"/>
              <a:cs typeface="微软雅黑" panose="020B0503020204020204" charset="-122"/>
            </a:endParaRPr>
          </a:p>
          <a:p>
            <a:pPr algn="dist">
              <a:lnSpc>
                <a:spcPct val="150000"/>
              </a:lnSpc>
            </a:pPr>
            <a:r>
              <a:rPr lang="zh-CN" altLang="en-US">
                <a:solidFill>
                  <a:srgbClr val="064480"/>
                </a:solidFill>
                <a:latin typeface="微软雅黑" panose="020B0503020204020204" charset="-122"/>
                <a:ea typeface="微软雅黑" panose="020B0503020204020204" charset="-122"/>
                <a:cs typeface="微软雅黑" panose="020B0503020204020204" charset="-122"/>
              </a:rPr>
              <a:t>大道明德 学用济世   </a:t>
            </a:r>
            <a:endParaRPr lang="zh-CN" altLang="en-US">
              <a:solidFill>
                <a:srgbClr val="064480"/>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rotWithShape="1">
          <a:blip r:embed="rId9" cstate="screen"/>
          <a:srcRect/>
          <a:stretch>
            <a:fillRect/>
          </a:stretch>
        </p:blipFill>
        <p:spPr>
          <a:xfrm>
            <a:off x="6125301" y="3440090"/>
            <a:ext cx="4993274" cy="2898324"/>
          </a:xfrm>
          <a:prstGeom prst="rect">
            <a:avLst/>
          </a:prstGeom>
        </p:spPr>
      </p:pic>
      <p:sp>
        <p:nvSpPr>
          <p:cNvPr id="13" name="任意多边形: 形状 123"/>
          <p:cNvSpPr/>
          <p:nvPr/>
        </p:nvSpPr>
        <p:spPr>
          <a:xfrm flipH="1">
            <a:off x="6125210" y="3439795"/>
            <a:ext cx="4979035" cy="2898775"/>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682095" y="6153150"/>
            <a:ext cx="34290" cy="214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4385626" y="426695"/>
            <a:ext cx="34086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MapReduce</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缺点</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1" name="直接连接符 10"/>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87755" y="1546860"/>
            <a:ext cx="9975850" cy="3771900"/>
          </a:xfrm>
          <a:prstGeom prst="rect">
            <a:avLst/>
          </a:prstGeom>
          <a:noFill/>
        </p:spPr>
        <p:txBody>
          <a:bodyPr wrap="square" rtlCol="0">
            <a:spAutoFit/>
          </a:bodyPr>
          <a:lstStyle/>
          <a:p>
            <a:pPr indent="609600" fontAlgn="auto">
              <a:lnSpc>
                <a:spcPct val="130000"/>
              </a:lnSpc>
              <a:extLst>
                <a:ext uri="{35155182-B16C-46BC-9424-99874614C6A1}">
                  <wpsdc:indentchars xmlns:wpsdc="http://www.wps.cn/officeDocument/2017/drawingmlCustomData" val="200" checksum="4158780845"/>
                </a:ext>
              </a:extLst>
            </a:pPr>
            <a:r>
              <a:rPr lang="zh-CN" sz="2400" b="1">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rPr>
              <a:t>缺点：</a:t>
            </a:r>
            <a:endParaRPr lang="zh-CN" altLang="en-US" sz="2400" b="1"/>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不适合实时计算。</a:t>
            </a:r>
            <a:r>
              <a:rPr lang="en-US" altLang="zh-CN" sz="2000"/>
              <a:t>MapReduce </a:t>
            </a:r>
            <a:r>
              <a:rPr lang="zh-CN" altLang="en-US" sz="2000"/>
              <a:t>无法像</a:t>
            </a:r>
            <a:r>
              <a:rPr lang="en-US" altLang="zh-CN" sz="2000"/>
              <a:t>MySQL</a:t>
            </a:r>
            <a:r>
              <a:rPr lang="zh-CN" altLang="en-US" sz="2000"/>
              <a:t>一样在毫秒级内返回结果。</a:t>
            </a:r>
            <a:r>
              <a:rPr lang="en-US" altLang="zh-CN" sz="2000"/>
              <a:t>MapReduce </a:t>
            </a:r>
            <a:r>
              <a:rPr lang="zh-CN" altLang="en-US" sz="2000"/>
              <a:t>并不适合数据的在线处理。</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不适合进行流式计算。</a:t>
            </a:r>
            <a:r>
              <a:rPr lang="en-US" altLang="zh-CN" sz="2000"/>
              <a:t>MapReduce</a:t>
            </a:r>
            <a:r>
              <a:rPr lang="zh-CN" altLang="en-US" sz="2000"/>
              <a:t>设计之初</a:t>
            </a:r>
            <a:r>
              <a:rPr lang="en-US" altLang="zh-CN" sz="2000"/>
              <a:t> </a:t>
            </a:r>
            <a:r>
              <a:rPr lang="zh-CN" altLang="en-US" sz="2000"/>
              <a:t>输入数据集是静态的，不能动态变化，流式计算的输入数据是动态的，</a:t>
            </a:r>
            <a:r>
              <a:rPr lang="en-US" altLang="zh-CN" sz="2000"/>
              <a:t>MapReduce</a:t>
            </a:r>
            <a:r>
              <a:rPr lang="zh-CN" altLang="en-US" sz="2000"/>
              <a:t>自身的设计特点决定了它</a:t>
            </a:r>
            <a:r>
              <a:rPr lang="zh-CN" altLang="en-US" sz="2000">
                <a:sym typeface="+mn-ea"/>
              </a:rPr>
              <a:t>不适合进行流式计算</a:t>
            </a:r>
            <a:r>
              <a:rPr lang="zh-CN" altLang="en-US" sz="2000"/>
              <a:t>。</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不适合</a:t>
            </a:r>
            <a:r>
              <a:rPr lang="en-US" altLang="zh-CN" sz="2000" b="1"/>
              <a:t> DAG</a:t>
            </a:r>
            <a:r>
              <a:rPr lang="zh-CN" altLang="en-US" sz="2000" b="1"/>
              <a:t>（有向无环图）计算。</a:t>
            </a:r>
            <a:r>
              <a:rPr lang="zh-CN" altLang="en-US" sz="2000">
                <a:sym typeface="+mn-ea"/>
              </a:rPr>
              <a:t>多个应用程序存在依赖关系，后一个应用程序的输入为前一个的输出。在这种情况下，</a:t>
            </a:r>
            <a:r>
              <a:rPr lang="zh-CN" altLang="en-US" sz="2000"/>
              <a:t>使用</a:t>
            </a:r>
            <a:r>
              <a:rPr lang="en-US" altLang="zh-CN" sz="2000">
                <a:sym typeface="+mn-ea"/>
              </a:rPr>
              <a:t>MapReduce</a:t>
            </a:r>
            <a:r>
              <a:rPr lang="zh-CN" altLang="en-US" sz="2000"/>
              <a:t>后，每个</a:t>
            </a:r>
            <a:r>
              <a:rPr lang="en-US" altLang="zh-CN" sz="2000"/>
              <a:t> MapReduce </a:t>
            </a:r>
            <a:r>
              <a:rPr lang="zh-CN" altLang="en-US" sz="2000"/>
              <a:t>作业的输出结果</a:t>
            </a:r>
            <a:r>
              <a:rPr lang="zh-CN" altLang="en-US" sz="2000">
                <a:sym typeface="+mn-ea"/>
              </a:rPr>
              <a:t>都会</a:t>
            </a:r>
            <a:r>
              <a:rPr lang="zh-CN" altLang="en-US" sz="2000"/>
              <a:t>写入磁盘，这样会造成大量的磁盘</a:t>
            </a:r>
            <a:r>
              <a:rPr lang="en-US" altLang="zh-CN" sz="2000"/>
              <a:t> IO</a:t>
            </a:r>
            <a:r>
              <a:rPr lang="zh-CN" altLang="en-US" sz="2000"/>
              <a:t>，导致性能非常低下。</a:t>
            </a:r>
            <a:endParaRPr lang="zh-CN" altLang="en-US" sz="200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15610" y="-465455"/>
            <a:ext cx="11222355" cy="7386320"/>
            <a:chOff x="-8686" y="-752"/>
            <a:chExt cx="17673" cy="11632"/>
          </a:xfrm>
        </p:grpSpPr>
        <p:sp>
          <p:nvSpPr>
            <p:cNvPr id="17" name="任意多边形 16"/>
            <p:cNvSpPr/>
            <p:nvPr/>
          </p:nvSpPr>
          <p:spPr>
            <a:xfrm rot="20817322">
              <a:off x="-1218" y="-752"/>
              <a:ext cx="10205" cy="1163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1287" y="-727"/>
              <a:ext cx="10077" cy="1079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1216" y="-725"/>
              <a:ext cx="9802" cy="96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8686" y="7"/>
              <a:ext cx="17202" cy="882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1" cstate="screen"/>
              <a:srcRect/>
              <a:stretch>
                <a:fillRect l="3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文本框 1"/>
          <p:cNvSpPr txBox="1"/>
          <p:nvPr/>
        </p:nvSpPr>
        <p:spPr>
          <a:xfrm>
            <a:off x="8881745" y="3103880"/>
            <a:ext cx="2576195"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3020204020204" charset="-122"/>
                <a:ea typeface="微软雅黑" panose="020B0503020204020204" charset="-122"/>
                <a:sym typeface="+mn-ea"/>
              </a:rPr>
              <a:t>HDFS</a:t>
            </a:r>
            <a:endParaRPr lang="zh-CN" altLang="en-US" sz="5400" b="1" dirty="0">
              <a:solidFill>
                <a:schemeClr val="tx1">
                  <a:lumMod val="85000"/>
                  <a:lumOff val="15000"/>
                </a:schemeClr>
              </a:solidFill>
              <a:effectLst/>
              <a:latin typeface="微软雅黑" panose="020B0503020204020204" charset="-122"/>
              <a:ea typeface="微软雅黑" panose="020B0503020204020204" charset="-122"/>
            </a:endParaRPr>
          </a:p>
        </p:txBody>
      </p:sp>
      <p:sp>
        <p:nvSpPr>
          <p:cNvPr id="6" name="文本框 5"/>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3020204020204" charset="-122"/>
                <a:ea typeface="微软雅黑" panose="020B0503020204020204" charset="-122"/>
              </a:rPr>
              <a:t>02</a:t>
            </a:r>
            <a:endParaRPr lang="en-US" altLang="zh-CN" sz="9600" b="1" dirty="0">
              <a:solidFill>
                <a:srgbClr val="033F7B"/>
              </a:solidFill>
              <a:effectLst/>
              <a:latin typeface="微软雅黑" panose="020B0503020204020204" charset="-122"/>
              <a:ea typeface="微软雅黑" panose="020B0503020204020204"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5031104" y="426695"/>
            <a:ext cx="21177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HDFS</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概念</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1" name="直接连接符 10"/>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100455" y="1680210"/>
            <a:ext cx="9975850" cy="3307080"/>
          </a:xfrm>
          <a:prstGeom prst="rect">
            <a:avLst/>
          </a:prstGeom>
          <a:noFill/>
        </p:spPr>
        <p:txBody>
          <a:bodyPr wrap="square" rtlCol="0">
            <a:noAutofit/>
          </a:bodyPr>
          <a:lstStyle/>
          <a:p>
            <a:pPr indent="508000" fontAlgn="auto">
              <a:lnSpc>
                <a:spcPct val="130000"/>
              </a:lnSpc>
              <a:extLst>
                <a:ext uri="{35155182-B16C-46BC-9424-99874614C6A1}">
                  <wpsdc:indentchars xmlns:wpsdc="http://www.wps.cn/officeDocument/2017/drawingmlCustomData" val="200" checksum="282533468"/>
                </a:ext>
              </a:extLst>
            </a:pPr>
            <a:r>
              <a:rPr lang="zh-CN" altLang="en-US" sz="2000"/>
              <a:t>当单台服务器的存储容量和计算性能已经无法处理大文件时，分布式文件系统应运而生。分布式系统是由多个独立的计算机或节点组成的系统，这些计算机通过网络连接，协同工作，以实现共同的目标或完成某些任务。</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HDFS</a:t>
            </a:r>
            <a:r>
              <a:rPr lang="zh-CN" altLang="en-US" sz="2000"/>
              <a:t>，是</a:t>
            </a:r>
            <a:r>
              <a:rPr lang="en-US" altLang="zh-CN" sz="2000"/>
              <a:t>Hadoop</a:t>
            </a:r>
            <a:r>
              <a:rPr lang="en-US" altLang="en-US" sz="2000"/>
              <a:t> </a:t>
            </a:r>
            <a:r>
              <a:rPr lang="en-US" altLang="zh-CN" sz="2000"/>
              <a:t>Distributed File System</a:t>
            </a:r>
            <a:r>
              <a:rPr lang="zh-CN" altLang="en-US" sz="2000"/>
              <a:t>的简称，即</a:t>
            </a:r>
            <a:r>
              <a:rPr lang="en-US" altLang="zh-CN" sz="2000"/>
              <a:t>Hadoop</a:t>
            </a:r>
            <a:r>
              <a:rPr lang="zh-CN" altLang="en-US" sz="2000"/>
              <a:t>的分布式文件系统，</a:t>
            </a:r>
            <a:r>
              <a:rPr lang="en-US" altLang="zh-CN" sz="2000"/>
              <a:t>HDFS</a:t>
            </a:r>
            <a:r>
              <a:rPr lang="zh-CN" altLang="en-US" sz="2000"/>
              <a:t>是基于</a:t>
            </a:r>
            <a:r>
              <a:rPr lang="en-US" altLang="zh-CN" sz="2000"/>
              <a:t>Google</a:t>
            </a:r>
            <a:r>
              <a:rPr lang="zh-CN" altLang="en-US" sz="2000"/>
              <a:t>的</a:t>
            </a:r>
            <a:r>
              <a:rPr lang="en-US" altLang="zh-CN" sz="2000"/>
              <a:t>GFS</a:t>
            </a:r>
            <a:r>
              <a:rPr lang="zh-CN" altLang="en-US" sz="2000"/>
              <a:t>（</a:t>
            </a:r>
            <a:r>
              <a:rPr lang="en-US" altLang="zh-CN" sz="2000"/>
              <a:t>Google File System</a:t>
            </a:r>
            <a:r>
              <a:rPr lang="zh-CN" altLang="en-US" sz="2000"/>
              <a:t>）论文建立的。</a:t>
            </a:r>
            <a:r>
              <a:rPr lang="en-US" altLang="zh-CN" sz="2000"/>
              <a:t>HDFS</a:t>
            </a:r>
            <a:r>
              <a:rPr lang="zh-CN" altLang="en-US" sz="2000"/>
              <a:t>优化了大数据的存储和访问，为处理海量数据提供了解决方案，是</a:t>
            </a:r>
            <a:r>
              <a:rPr lang="en-US" altLang="zh-CN" sz="2000"/>
              <a:t> </a:t>
            </a:r>
            <a:r>
              <a:rPr lang="en-US" altLang="zh-CN" sz="2000">
                <a:sym typeface="+mn-ea"/>
              </a:rPr>
              <a:t>Apache </a:t>
            </a:r>
            <a:r>
              <a:rPr lang="zh-CN" altLang="en-US" sz="2000">
                <a:sym typeface="+mn-ea"/>
              </a:rPr>
              <a:t>Hadoop的核心子项目，在开源大数据技术体系中，地位无可替代</a:t>
            </a:r>
            <a:r>
              <a:rPr lang="zh-CN" altLang="en-US" sz="2000"/>
              <a:t>。</a:t>
            </a:r>
            <a:endParaRPr lang="zh-CN" altLang="en-US" sz="200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4624704" y="167615"/>
            <a:ext cx="29305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HDFS</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系统架构</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sp>
        <p:nvSpPr>
          <p:cNvPr id="4" name="文本框 3"/>
          <p:cNvSpPr txBox="1"/>
          <p:nvPr/>
        </p:nvSpPr>
        <p:spPr>
          <a:xfrm>
            <a:off x="490220" y="1153795"/>
            <a:ext cx="10911205" cy="1889760"/>
          </a:xfrm>
          <a:prstGeom prst="rect">
            <a:avLst/>
          </a:prstGeom>
          <a:noFill/>
        </p:spPr>
        <p:txBody>
          <a:bodyPr wrap="square" rtlCol="0">
            <a:spAutoFit/>
          </a:bodyPr>
          <a:lstStyle/>
          <a:p>
            <a:pPr indent="457200" fontAlgn="auto">
              <a:lnSpc>
                <a:spcPct val="130000"/>
              </a:lnSpc>
              <a:extLst>
                <a:ext uri="{35155182-B16C-46BC-9424-99874614C6A1}">
                  <wpsdc:indentchars xmlns:wpsdc="http://www.wps.cn/officeDocument/2017/drawingmlCustomData" val="200" checksum="59296752"/>
                </a:ext>
              </a:extLst>
            </a:pPr>
            <a:r>
              <a:rPr lang="en-US" altLang="zh-CN"/>
              <a:t>HDFS</a:t>
            </a:r>
            <a:r>
              <a:rPr lang="zh-CN" altLang="en-US"/>
              <a:t>是一个主</a:t>
            </a:r>
            <a:r>
              <a:rPr lang="en-US" altLang="zh-CN"/>
              <a:t>/</a:t>
            </a:r>
            <a:r>
              <a:rPr lang="zh-CN" altLang="en-US"/>
              <a:t>从（</a:t>
            </a:r>
            <a:r>
              <a:rPr lang="en-US" altLang="zh-CN"/>
              <a:t>Mater/Slave</a:t>
            </a:r>
            <a:r>
              <a:rPr lang="zh-CN" altLang="en-US"/>
              <a:t>）体系结构，主节点</a:t>
            </a:r>
            <a:r>
              <a:rPr lang="zh-CN" altLang="en-US">
                <a:sym typeface="+mn-ea"/>
              </a:rPr>
              <a:t>是</a:t>
            </a:r>
            <a:r>
              <a:rPr lang="en-US" altLang="zh-CN">
                <a:sym typeface="+mn-ea"/>
              </a:rPr>
              <a:t>NameNode</a:t>
            </a:r>
            <a:r>
              <a:rPr lang="zh-CN" altLang="en-US">
                <a:sym typeface="+mn-ea"/>
              </a:rPr>
              <a:t>，用于管理，</a:t>
            </a:r>
            <a:r>
              <a:rPr lang="zh-CN" altLang="en-US"/>
              <a:t>从</a:t>
            </a:r>
            <a:r>
              <a:rPr lang="zh-CN" altLang="en-US">
                <a:sym typeface="+mn-ea"/>
              </a:rPr>
              <a:t>节点</a:t>
            </a:r>
            <a:r>
              <a:rPr lang="zh-CN" altLang="en-US">
                <a:sym typeface="+mn-ea"/>
              </a:rPr>
              <a:t>是</a:t>
            </a:r>
            <a:r>
              <a:rPr lang="en-US" altLang="zh-CN">
                <a:sym typeface="+mn-ea"/>
              </a:rPr>
              <a:t> DataNode</a:t>
            </a:r>
            <a:r>
              <a:rPr lang="zh-CN" altLang="en-US">
                <a:sym typeface="+mn-ea"/>
              </a:rPr>
              <a:t>，用于</a:t>
            </a:r>
            <a:r>
              <a:rPr lang="zh-CN" altLang="en-US">
                <a:sym typeface="+mn-ea"/>
              </a:rPr>
              <a:t>存储。</a:t>
            </a:r>
            <a:endParaRPr lang="en-US" altLang="zh-CN"/>
          </a:p>
          <a:p>
            <a:pPr indent="457200" fontAlgn="auto">
              <a:lnSpc>
                <a:spcPct val="130000"/>
              </a:lnSpc>
              <a:extLst>
                <a:ext uri="{35155182-B16C-46BC-9424-99874614C6A1}">
                  <wpsdc:indentchars xmlns:wpsdc="http://www.wps.cn/officeDocument/2017/drawingmlCustomData" val="200" checksum="59296752"/>
                </a:ext>
              </a:extLst>
            </a:pPr>
            <a:r>
              <a:rPr lang="en-US" altLang="zh-CN"/>
              <a:t>NameNode </a:t>
            </a:r>
            <a:r>
              <a:rPr lang="zh-CN" altLang="en-US"/>
              <a:t>负责和客户端进行交互、管理整个文件系统的元数据（</a:t>
            </a:r>
            <a:r>
              <a:rPr lang="zh-CN" altLang="en-US">
                <a:sym typeface="+mn-ea"/>
              </a:rPr>
              <a:t>目录结构，文件</a:t>
            </a:r>
            <a:r>
              <a:rPr lang="en-US" altLang="zh-CN">
                <a:sym typeface="+mn-ea"/>
              </a:rPr>
              <a:t>block</a:t>
            </a:r>
            <a:r>
              <a:rPr lang="zh-CN" altLang="en-US">
                <a:sym typeface="+mn-ea"/>
              </a:rPr>
              <a:t>的节点列表，</a:t>
            </a:r>
            <a:r>
              <a:rPr lang="en-US" altLang="zh-CN">
                <a:sym typeface="+mn-ea"/>
              </a:rPr>
              <a:t>block</a:t>
            </a:r>
            <a:r>
              <a:rPr lang="zh-CN" altLang="en-US">
                <a:sym typeface="+mn-ea"/>
              </a:rPr>
              <a:t>位置信息</a:t>
            </a:r>
            <a:r>
              <a:rPr lang="zh-CN" altLang="en-US"/>
              <a:t>）。</a:t>
            </a:r>
            <a:r>
              <a:rPr lang="en-US" altLang="zh-CN">
                <a:sym typeface="+mn-ea"/>
              </a:rPr>
              <a:t>NameNode</a:t>
            </a:r>
            <a:r>
              <a:rPr lang="zh-CN" altLang="en-US"/>
              <a:t>一般有多个，</a:t>
            </a:r>
            <a:r>
              <a:rPr lang="en-US" altLang="zh-CN"/>
              <a:t>Active </a:t>
            </a:r>
            <a:r>
              <a:rPr lang="en-US" altLang="zh-CN">
                <a:sym typeface="+mn-ea"/>
              </a:rPr>
              <a:t>NameNode</a:t>
            </a:r>
            <a:r>
              <a:rPr lang="zh-CN" altLang="en-US"/>
              <a:t>和</a:t>
            </a:r>
            <a:r>
              <a:rPr lang="en-US" altLang="zh-CN"/>
              <a:t>Standby </a:t>
            </a:r>
            <a:r>
              <a:rPr lang="en-US" altLang="zh-CN">
                <a:sym typeface="+mn-ea"/>
              </a:rPr>
              <a:t>NameNode</a:t>
            </a:r>
            <a:r>
              <a:rPr lang="zh-CN" altLang="en-US"/>
              <a:t>（一主多备，保证高可用</a:t>
            </a:r>
            <a:r>
              <a:rPr lang="en-US" altLang="zh-CN"/>
              <a:t>HA</a:t>
            </a:r>
            <a:r>
              <a:rPr lang="zh-CN" altLang="en-US"/>
              <a:t>）。在只有一个</a:t>
            </a:r>
            <a:r>
              <a:rPr lang="en-US" altLang="zh-CN">
                <a:sym typeface="+mn-ea"/>
              </a:rPr>
              <a:t>NameNode</a:t>
            </a:r>
            <a:r>
              <a:rPr lang="zh-CN" altLang="en-US">
                <a:sym typeface="+mn-ea"/>
              </a:rPr>
              <a:t>时，系统会自动启用</a:t>
            </a:r>
            <a:r>
              <a:rPr lang="en-US" altLang="zh-CN">
                <a:sym typeface="+mn-ea"/>
              </a:rPr>
              <a:t>Secondary Namenode</a:t>
            </a:r>
            <a:r>
              <a:rPr lang="zh-CN" altLang="en-US">
                <a:sym typeface="+mn-ea"/>
              </a:rPr>
              <a:t>，协助主节点进行管理。</a:t>
            </a:r>
            <a:endParaRPr lang="en-US" altLang="zh-CN" strike="sngStrike">
              <a:sym typeface="+mn-ea"/>
            </a:endParaRPr>
          </a:p>
        </p:txBody>
      </p:sp>
      <p:pic>
        <p:nvPicPr>
          <p:cNvPr id="3" name="图片 2"/>
          <p:cNvPicPr>
            <a:picLocks noChangeAspect="1"/>
          </p:cNvPicPr>
          <p:nvPr/>
        </p:nvPicPr>
        <p:blipFill>
          <a:blip r:embed="rId2"/>
          <a:stretch>
            <a:fillRect/>
          </a:stretch>
        </p:blipFill>
        <p:spPr>
          <a:xfrm>
            <a:off x="5462905" y="3188335"/>
            <a:ext cx="6651625" cy="3148965"/>
          </a:xfrm>
          <a:prstGeom prst="rect">
            <a:avLst/>
          </a:prstGeom>
        </p:spPr>
      </p:pic>
      <p:sp>
        <p:nvSpPr>
          <p:cNvPr id="5" name="文本框 4"/>
          <p:cNvSpPr txBox="1"/>
          <p:nvPr/>
        </p:nvSpPr>
        <p:spPr>
          <a:xfrm>
            <a:off x="417830" y="3120390"/>
            <a:ext cx="5045075" cy="2968625"/>
          </a:xfrm>
          <a:prstGeom prst="rect">
            <a:avLst/>
          </a:prstGeom>
          <a:noFill/>
        </p:spPr>
        <p:txBody>
          <a:bodyPr wrap="square" rtlCol="0">
            <a:spAutoFit/>
          </a:bodyPr>
          <a:p>
            <a:pPr indent="457200" fontAlgn="auto">
              <a:lnSpc>
                <a:spcPct val="130000"/>
              </a:lnSpc>
              <a:extLst>
                <a:ext uri="{35155182-B16C-46BC-9424-99874614C6A1}">
                  <wpsdc:indentchars xmlns:wpsdc="http://www.wps.cn/officeDocument/2017/drawingmlCustomData" val="200" checksum="59296752"/>
                </a:ext>
              </a:extLst>
            </a:pPr>
            <a:r>
              <a:rPr lang="en-US" altLang="zh-CN"/>
              <a:t>DataNode </a:t>
            </a:r>
            <a:r>
              <a:rPr lang="zh-CN" altLang="en-US"/>
              <a:t>负责管理用户的文件数据块。文件划分为多个</a:t>
            </a:r>
            <a:r>
              <a:rPr lang="en-US" altLang="zh-CN"/>
              <a:t>block</a:t>
            </a:r>
            <a:r>
              <a:rPr lang="zh-CN" altLang="en-US"/>
              <a:t>（默认</a:t>
            </a:r>
            <a:r>
              <a:rPr lang="en-US" altLang="zh-CN"/>
              <a:t>128M</a:t>
            </a:r>
            <a:r>
              <a:rPr lang="zh-CN" altLang="en-US"/>
              <a:t>）后，依次存储到</a:t>
            </a:r>
            <a:r>
              <a:rPr lang="en-US" altLang="zh-CN">
                <a:sym typeface="+mn-ea"/>
              </a:rPr>
              <a:t>DataNode</a:t>
            </a:r>
            <a:r>
              <a:rPr lang="zh-CN" altLang="en-US">
                <a:sym typeface="+mn-ea"/>
              </a:rPr>
              <a:t>中，</a:t>
            </a:r>
            <a:r>
              <a:rPr lang="zh-CN" altLang="en-US"/>
              <a:t>每一个数据块都可以在多个</a:t>
            </a:r>
            <a:r>
              <a:rPr lang="en-US" altLang="zh-CN"/>
              <a:t> DataNode </a:t>
            </a:r>
            <a:r>
              <a:rPr lang="zh-CN" altLang="en-US"/>
              <a:t>上存储多个副本，默认为</a:t>
            </a:r>
            <a:r>
              <a:rPr lang="en-US" altLang="zh-CN"/>
              <a:t>3</a:t>
            </a:r>
            <a:r>
              <a:rPr lang="zh-CN" altLang="en-US"/>
              <a:t>个。</a:t>
            </a:r>
            <a:r>
              <a:rPr lang="en-US" altLang="zh-CN">
                <a:sym typeface="+mn-ea"/>
              </a:rPr>
              <a:t>DataNode</a:t>
            </a:r>
            <a:r>
              <a:rPr lang="zh-CN" altLang="en-US">
                <a:sym typeface="+mn-ea"/>
              </a:rPr>
              <a:t>会每隔</a:t>
            </a:r>
            <a:r>
              <a:rPr lang="en-US" altLang="zh-CN">
                <a:sym typeface="+mn-ea"/>
              </a:rPr>
              <a:t>3s</a:t>
            </a:r>
            <a:r>
              <a:rPr lang="zh-CN" altLang="en-US">
                <a:sym typeface="+mn-ea"/>
              </a:rPr>
              <a:t>向</a:t>
            </a:r>
            <a:r>
              <a:rPr lang="en-US" altLang="zh-CN">
                <a:sym typeface="+mn-ea"/>
              </a:rPr>
              <a:t>NameNode</a:t>
            </a:r>
            <a:r>
              <a:rPr lang="zh-CN" altLang="en-US">
                <a:sym typeface="+mn-ea"/>
              </a:rPr>
              <a:t>发起一个汇报（心跳，报告和健康状态和存储数据信息），长期未汇报，</a:t>
            </a:r>
            <a:r>
              <a:rPr lang="en-US" altLang="zh-CN">
                <a:sym typeface="+mn-ea"/>
              </a:rPr>
              <a:t>NameNode</a:t>
            </a:r>
            <a:r>
              <a:rPr lang="zh-CN" altLang="en-US">
                <a:sym typeface="+mn-ea"/>
              </a:rPr>
              <a:t>会触发容灾操作，将</a:t>
            </a:r>
            <a:r>
              <a:rPr lang="zh-CN" altLang="en-US">
                <a:sym typeface="+mn-ea"/>
              </a:rPr>
              <a:t>节点</a:t>
            </a:r>
            <a:r>
              <a:rPr lang="zh-CN" altLang="en-US">
                <a:sym typeface="+mn-ea"/>
              </a:rPr>
              <a:t>的数据再备份一份到其他</a:t>
            </a:r>
            <a:r>
              <a:rPr lang="zh-CN" altLang="en-US">
                <a:sym typeface="+mn-ea"/>
              </a:rPr>
              <a:t>节点</a:t>
            </a:r>
            <a:r>
              <a:rPr lang="zh-CN" altLang="en-US">
                <a:sym typeface="+mn-ea"/>
              </a:rPr>
              <a:t>。</a:t>
            </a:r>
            <a:endParaRPr lang="zh-CN" altLang="en-US">
              <a:sym typeface="+mn-ea"/>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4624704" y="167615"/>
            <a:ext cx="29305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HDFS</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系统架构</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pic>
        <p:nvPicPr>
          <p:cNvPr id="19" name="图片 17"/>
          <p:cNvPicPr>
            <a:picLocks noChangeAspect="1"/>
          </p:cNvPicPr>
          <p:nvPr/>
        </p:nvPicPr>
        <p:blipFill>
          <a:blip r:embed="rId2"/>
          <a:stretch>
            <a:fillRect/>
          </a:stretch>
        </p:blipFill>
        <p:spPr>
          <a:xfrm>
            <a:off x="638175" y="1082675"/>
            <a:ext cx="5699125" cy="3229610"/>
          </a:xfrm>
          <a:prstGeom prst="rect">
            <a:avLst/>
          </a:prstGeom>
          <a:noFill/>
          <a:ln>
            <a:noFill/>
          </a:ln>
        </p:spPr>
      </p:pic>
      <p:pic>
        <p:nvPicPr>
          <p:cNvPr id="3" name="图片 2"/>
          <p:cNvPicPr>
            <a:picLocks noChangeAspect="1"/>
          </p:cNvPicPr>
          <p:nvPr/>
        </p:nvPicPr>
        <p:blipFill>
          <a:blip r:embed="rId3"/>
          <a:stretch>
            <a:fillRect/>
          </a:stretch>
        </p:blipFill>
        <p:spPr>
          <a:xfrm>
            <a:off x="939165" y="4312285"/>
            <a:ext cx="5321935" cy="2286000"/>
          </a:xfrm>
          <a:prstGeom prst="rect">
            <a:avLst/>
          </a:prstGeom>
        </p:spPr>
      </p:pic>
      <p:sp>
        <p:nvSpPr>
          <p:cNvPr id="2" name="文本框 1"/>
          <p:cNvSpPr txBox="1"/>
          <p:nvPr/>
        </p:nvSpPr>
        <p:spPr>
          <a:xfrm>
            <a:off x="6649085" y="1279525"/>
            <a:ext cx="5045075" cy="5126990"/>
          </a:xfrm>
          <a:prstGeom prst="rect">
            <a:avLst/>
          </a:prstGeom>
          <a:noFill/>
        </p:spPr>
        <p:txBody>
          <a:bodyPr wrap="square" rtlCol="0">
            <a:spAutoFit/>
          </a:bodyPr>
          <a:p>
            <a:pPr indent="457200" fontAlgn="auto">
              <a:lnSpc>
                <a:spcPct val="130000"/>
              </a:lnSpc>
              <a:extLst>
                <a:ext uri="{35155182-B16C-46BC-9424-99874614C6A1}">
                  <wpsdc:indentchars xmlns:wpsdc="http://www.wps.cn/officeDocument/2017/drawingmlCustomData" val="200" checksum="59296752"/>
                </a:ext>
              </a:extLst>
            </a:pPr>
            <a:r>
              <a:rPr lang="zh-CN" altLang="en-US">
                <a:sym typeface="+mn-ea"/>
              </a:rPr>
              <a:t>文件划分为多个</a:t>
            </a:r>
            <a:r>
              <a:rPr lang="en-US" altLang="zh-CN">
                <a:sym typeface="+mn-ea"/>
              </a:rPr>
              <a:t>block</a:t>
            </a:r>
            <a:r>
              <a:rPr lang="zh-CN" altLang="en-US">
                <a:sym typeface="+mn-ea"/>
              </a:rPr>
              <a:t>在</a:t>
            </a:r>
            <a:r>
              <a:rPr lang="zh-CN" altLang="en-US">
                <a:sym typeface="+mn-ea"/>
              </a:rPr>
              <a:t>客户端进行。</a:t>
            </a:r>
            <a:endParaRPr lang="zh-CN" altLang="en-US">
              <a:sym typeface="+mn-ea"/>
            </a:endParaRPr>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block</a:t>
            </a:r>
            <a:r>
              <a:rPr lang="zh-CN" altLang="en-US">
                <a:sym typeface="+mn-ea"/>
              </a:rPr>
              <a:t>大小默认为</a:t>
            </a:r>
            <a:r>
              <a:rPr lang="en-US" altLang="zh-CN">
                <a:sym typeface="+mn-ea"/>
              </a:rPr>
              <a:t>128M</a:t>
            </a:r>
            <a:r>
              <a:rPr lang="zh-CN" altLang="en-US">
                <a:sym typeface="+mn-ea"/>
              </a:rPr>
              <a:t>，</a:t>
            </a:r>
            <a:r>
              <a:rPr lang="zh-CN" altLang="en-US">
                <a:sym typeface="+mn-ea"/>
              </a:rPr>
              <a:t>副本默认</a:t>
            </a:r>
            <a:r>
              <a:rPr lang="en-US" altLang="zh-CN">
                <a:sym typeface="+mn-ea"/>
              </a:rPr>
              <a:t>3</a:t>
            </a:r>
            <a:r>
              <a:rPr lang="zh-CN" altLang="en-US">
                <a:sym typeface="+mn-ea"/>
              </a:rPr>
              <a:t>个。</a:t>
            </a:r>
            <a:endParaRPr lang="zh-CN" altLang="en-US">
              <a:sym typeface="+mn-ea"/>
            </a:endParaRPr>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block</a:t>
            </a:r>
            <a:r>
              <a:rPr lang="zh-CN" altLang="en-US">
                <a:sym typeface="+mn-ea"/>
              </a:rPr>
              <a:t>副本</a:t>
            </a:r>
            <a:r>
              <a:rPr lang="zh-CN" altLang="en-US">
                <a:sym typeface="+mn-ea"/>
              </a:rPr>
              <a:t>放置策略。</a:t>
            </a:r>
            <a:endParaRPr lang="zh-CN" altLang="en-US">
              <a:sym typeface="+mn-ea"/>
            </a:endParaRPr>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NameNode </a:t>
            </a:r>
            <a:r>
              <a:rPr lang="zh-CN" altLang="en-US">
                <a:sym typeface="+mn-ea"/>
              </a:rPr>
              <a:t>内存中存储的元数据，分为两部分：第一部分比较重要，除了在内存中保存外，还要持久化到文件系统中，来保证可靠性；第二部分不太重要，仅保存在内存中，</a:t>
            </a:r>
            <a:r>
              <a:rPr lang="zh-CN" altLang="en-US">
                <a:sym typeface="+mn-ea"/>
              </a:rPr>
              <a:t>不需要持久化到文件系统中，</a:t>
            </a:r>
            <a:r>
              <a:rPr lang="zh-CN" altLang="en-US">
                <a:sym typeface="+mn-ea"/>
              </a:rPr>
              <a:t>在</a:t>
            </a:r>
            <a:r>
              <a:rPr lang="en-US" altLang="zh-CN">
                <a:sym typeface="+mn-ea"/>
              </a:rPr>
              <a:t>DataNode </a:t>
            </a:r>
            <a:r>
              <a:rPr lang="zh-CN" altLang="en-US">
                <a:sym typeface="+mn-ea"/>
              </a:rPr>
              <a:t>启动或通过心跳汇报给</a:t>
            </a:r>
            <a:r>
              <a:rPr lang="en-US" altLang="zh-CN">
                <a:sym typeface="+mn-ea"/>
              </a:rPr>
              <a:t>NameNode </a:t>
            </a:r>
            <a:r>
              <a:rPr lang="zh-CN" altLang="en-US">
                <a:sym typeface="+mn-ea"/>
              </a:rPr>
              <a:t>。</a:t>
            </a:r>
            <a:endParaRPr lang="zh-CN" altLang="en-US">
              <a:sym typeface="+mn-ea"/>
            </a:endParaRPr>
          </a:p>
          <a:p>
            <a:pPr indent="457200" fontAlgn="auto">
              <a:lnSpc>
                <a:spcPct val="130000"/>
              </a:lnSpc>
              <a:extLst>
                <a:ext uri="{35155182-B16C-46BC-9424-99874614C6A1}">
                  <wpsdc:indentchars xmlns:wpsdc="http://www.wps.cn/officeDocument/2017/drawingmlCustomData" val="200" checksum="59296752"/>
                </a:ext>
              </a:extLst>
            </a:pPr>
            <a:r>
              <a:rPr lang="zh-CN" altLang="en-US">
                <a:sym typeface="+mn-ea"/>
              </a:rPr>
              <a:t>内存断电会丢失，持久化到</a:t>
            </a:r>
            <a:r>
              <a:rPr lang="zh-CN" altLang="en-US">
                <a:sym typeface="+mn-ea"/>
              </a:rPr>
              <a:t>磁盘</a:t>
            </a:r>
            <a:r>
              <a:rPr lang="zh-CN" altLang="en-US">
                <a:sym typeface="+mn-ea"/>
              </a:rPr>
              <a:t>当中。</a:t>
            </a:r>
            <a:endParaRPr lang="zh-CN" altLang="en-US">
              <a:sym typeface="+mn-ea"/>
            </a:endParaRPr>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 fsimage</a:t>
            </a:r>
            <a:r>
              <a:rPr lang="zh-CN" altLang="en-US">
                <a:sym typeface="+mn-ea"/>
              </a:rPr>
              <a:t>（元数据镜像检查点</a:t>
            </a:r>
            <a:r>
              <a:rPr lang="zh-CN" altLang="en-US">
                <a:sym typeface="+mn-ea"/>
              </a:rPr>
              <a:t>文件）</a:t>
            </a:r>
            <a:endParaRPr lang="en-US" altLang="zh-CN">
              <a:sym typeface="+mn-ea"/>
            </a:endParaRPr>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 edits</a:t>
            </a:r>
            <a:r>
              <a:rPr lang="zh-CN" altLang="en-US">
                <a:sym typeface="+mn-ea"/>
              </a:rPr>
              <a:t>（编辑日志文件）</a:t>
            </a:r>
            <a:endParaRPr lang="zh-CN" altLang="en-US">
              <a:sym typeface="+mn-ea"/>
            </a:endParaRPr>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edits</a:t>
            </a:r>
            <a:r>
              <a:rPr lang="zh-CN" altLang="en-US">
                <a:sym typeface="+mn-ea"/>
              </a:rPr>
              <a:t>和</a:t>
            </a:r>
            <a:r>
              <a:rPr lang="en-US" altLang="zh-CN">
                <a:sym typeface="+mn-ea"/>
              </a:rPr>
              <a:t>fsimage</a:t>
            </a:r>
            <a:r>
              <a:rPr lang="zh-CN" altLang="en-US">
                <a:sym typeface="+mn-ea"/>
              </a:rPr>
              <a:t>的合并机制：</a:t>
            </a:r>
            <a:r>
              <a:rPr lang="en-US" altLang="zh-CN">
                <a:sym typeface="+mn-ea"/>
              </a:rPr>
              <a:t>Secondary Namenode</a:t>
            </a:r>
            <a:r>
              <a:rPr lang="zh-CN" altLang="en-US">
                <a:sym typeface="+mn-ea"/>
              </a:rPr>
              <a:t>或</a:t>
            </a:r>
            <a:r>
              <a:rPr lang="en-US" altLang="zh-CN">
                <a:sym typeface="+mn-ea"/>
              </a:rPr>
              <a:t>Standby </a:t>
            </a:r>
            <a:r>
              <a:rPr lang="en-US" altLang="zh-CN">
                <a:sym typeface="+mn-ea"/>
              </a:rPr>
              <a:t>NameNode</a:t>
            </a:r>
            <a:endParaRPr lang="zh-CN" altLang="en-US">
              <a:sym typeface="+mn-e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4624704" y="167615"/>
            <a:ext cx="29305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HDFS</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读写</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操作</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sp>
        <p:nvSpPr>
          <p:cNvPr id="4" name="文本框 3"/>
          <p:cNvSpPr txBox="1"/>
          <p:nvPr/>
        </p:nvSpPr>
        <p:spPr>
          <a:xfrm>
            <a:off x="589280" y="1299845"/>
            <a:ext cx="5676265" cy="1170305"/>
          </a:xfrm>
          <a:prstGeom prst="rect">
            <a:avLst/>
          </a:prstGeom>
          <a:noFill/>
        </p:spPr>
        <p:txBody>
          <a:bodyPr wrap="square" rtlCol="0">
            <a:spAutoFit/>
          </a:bodyPr>
          <a:lstStyle/>
          <a:p>
            <a:pPr indent="457200" fontAlgn="auto">
              <a:lnSpc>
                <a:spcPct val="130000"/>
              </a:lnSpc>
              <a:extLst>
                <a:ext uri="{35155182-B16C-46BC-9424-99874614C6A1}">
                  <wpsdc:indentchars xmlns:wpsdc="http://www.wps.cn/officeDocument/2017/drawingmlCustomData" val="200" checksum="59296752"/>
                </a:ext>
              </a:extLst>
            </a:pPr>
            <a:r>
              <a:rPr lang="zh-CN" altLang="en-US"/>
              <a:t>写</a:t>
            </a:r>
            <a:r>
              <a:rPr lang="zh-CN" altLang="en-US"/>
              <a:t>操作：</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en-US" altLang="zh-CN"/>
              <a:t>block</a:t>
            </a:r>
            <a:r>
              <a:rPr lang="zh-CN" altLang="en-US"/>
              <a:t>串行写入，副本并行写入</a:t>
            </a:r>
            <a:r>
              <a:rPr lang="zh-CN" altLang="en-US"/>
              <a:t>磁盘。</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zh-CN" altLang="en-US"/>
              <a:t>元数据是在文件上传成功之后才记录的，</a:t>
            </a:r>
            <a:r>
              <a:rPr lang="zh-CN" altLang="en-US"/>
              <a:t>容灾。</a:t>
            </a:r>
            <a:endParaRPr lang="zh-CN" altLang="en-US"/>
          </a:p>
        </p:txBody>
      </p:sp>
      <p:pic>
        <p:nvPicPr>
          <p:cNvPr id="2" name="图片 1"/>
          <p:cNvPicPr>
            <a:picLocks noChangeAspect="1"/>
          </p:cNvPicPr>
          <p:nvPr/>
        </p:nvPicPr>
        <p:blipFill>
          <a:blip r:embed="rId2"/>
          <a:stretch>
            <a:fillRect/>
          </a:stretch>
        </p:blipFill>
        <p:spPr>
          <a:xfrm>
            <a:off x="790575" y="2741295"/>
            <a:ext cx="4320000" cy="3615279"/>
          </a:xfrm>
          <a:prstGeom prst="rect">
            <a:avLst/>
          </a:prstGeom>
        </p:spPr>
      </p:pic>
      <p:pic>
        <p:nvPicPr>
          <p:cNvPr id="3" name="图片 2"/>
          <p:cNvPicPr>
            <a:picLocks noChangeAspect="1"/>
          </p:cNvPicPr>
          <p:nvPr/>
        </p:nvPicPr>
        <p:blipFill>
          <a:blip r:embed="rId3"/>
          <a:stretch>
            <a:fillRect/>
          </a:stretch>
        </p:blipFill>
        <p:spPr>
          <a:xfrm>
            <a:off x="6627495" y="2741295"/>
            <a:ext cx="4320000" cy="3651153"/>
          </a:xfrm>
          <a:prstGeom prst="rect">
            <a:avLst/>
          </a:prstGeom>
        </p:spPr>
      </p:pic>
      <p:sp>
        <p:nvSpPr>
          <p:cNvPr id="5" name="文本框 4"/>
          <p:cNvSpPr txBox="1"/>
          <p:nvPr/>
        </p:nvSpPr>
        <p:spPr>
          <a:xfrm>
            <a:off x="6264910" y="1338580"/>
            <a:ext cx="5340350" cy="1170305"/>
          </a:xfrm>
          <a:prstGeom prst="rect">
            <a:avLst/>
          </a:prstGeom>
          <a:noFill/>
        </p:spPr>
        <p:txBody>
          <a:bodyPr wrap="square" rtlCol="0">
            <a:spAutoFit/>
          </a:bodyPr>
          <a:p>
            <a:pPr indent="457200" fontAlgn="auto">
              <a:lnSpc>
                <a:spcPct val="130000"/>
              </a:lnSpc>
              <a:extLst>
                <a:ext uri="{35155182-B16C-46BC-9424-99874614C6A1}">
                  <wpsdc:indentchars xmlns:wpsdc="http://www.wps.cn/officeDocument/2017/drawingmlCustomData" val="200" checksum="59296752"/>
                </a:ext>
              </a:extLst>
            </a:pPr>
            <a:r>
              <a:rPr lang="zh-CN" altLang="en-US"/>
              <a:t>读操作：</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zh-CN" altLang="en-US"/>
              <a:t>距离排序，只需找第一个</a:t>
            </a:r>
            <a:r>
              <a:rPr lang="en-US" altLang="zh-CN"/>
              <a:t>dn</a:t>
            </a:r>
            <a:r>
              <a:rPr lang="zh-CN" altLang="en-US"/>
              <a:t>的</a:t>
            </a:r>
            <a:r>
              <a:rPr lang="zh-CN" altLang="en-US"/>
              <a:t>的数据。</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zh-CN" altLang="en-US"/>
              <a:t>可以并发</a:t>
            </a:r>
            <a:r>
              <a:rPr lang="zh-CN" altLang="en-US"/>
              <a:t>读取。</a:t>
            </a:r>
            <a:endParaRPr lang="zh-CN"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4827904" y="167615"/>
            <a:ext cx="2524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HDFS</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高可用</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sp>
        <p:nvSpPr>
          <p:cNvPr id="4" name="文本框 3"/>
          <p:cNvSpPr txBox="1"/>
          <p:nvPr/>
        </p:nvSpPr>
        <p:spPr>
          <a:xfrm>
            <a:off x="589280" y="1039495"/>
            <a:ext cx="10285730" cy="1529715"/>
          </a:xfrm>
          <a:prstGeom prst="rect">
            <a:avLst/>
          </a:prstGeom>
          <a:noFill/>
        </p:spPr>
        <p:txBody>
          <a:bodyPr wrap="square" rtlCol="0">
            <a:spAutoFit/>
          </a:bodyPr>
          <a:lstStyle/>
          <a:p>
            <a:pPr indent="457200" fontAlgn="auto">
              <a:lnSpc>
                <a:spcPct val="130000"/>
              </a:lnSpc>
              <a:extLst>
                <a:ext uri="{35155182-B16C-46BC-9424-99874614C6A1}">
                  <wpsdc:indentchars xmlns:wpsdc="http://www.wps.cn/officeDocument/2017/drawingmlCustomData" val="200" checksum="59296752"/>
                </a:ext>
              </a:extLst>
            </a:pPr>
            <a:r>
              <a:rPr lang="en-US" altLang="zh-CN"/>
              <a:t>HDFS</a:t>
            </a:r>
            <a:r>
              <a:rPr lang="zh-CN" altLang="en-US"/>
              <a:t>单节点架构存在的问题：</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en-US" altLang="zh-CN"/>
              <a:t>1.NameNode</a:t>
            </a:r>
            <a:r>
              <a:rPr lang="zh-CN" altLang="en-US"/>
              <a:t>内存受限</a:t>
            </a:r>
            <a:r>
              <a:rPr lang="en-US" altLang="zh-CN"/>
              <a:t> -&gt;  Federation</a:t>
            </a:r>
            <a:r>
              <a:rPr lang="zh-CN" altLang="en-US"/>
              <a:t>联邦机制，各</a:t>
            </a:r>
            <a:r>
              <a:rPr lang="en-US" altLang="zh-CN"/>
              <a:t>NameNode</a:t>
            </a:r>
            <a:r>
              <a:rPr lang="zh-CN" altLang="en-US"/>
              <a:t>负责自己所属的目录，各</a:t>
            </a:r>
            <a:r>
              <a:rPr lang="en-US" altLang="zh-CN"/>
              <a:t>NameNode</a:t>
            </a:r>
            <a:r>
              <a:rPr lang="zh-CN" altLang="en-US"/>
              <a:t>间元数据不共享，每个</a:t>
            </a:r>
            <a:r>
              <a:rPr lang="en-US" altLang="zh-CN"/>
              <a:t>NameNode</a:t>
            </a:r>
            <a:r>
              <a:rPr lang="zh-CN" altLang="en-US"/>
              <a:t>都有对应的</a:t>
            </a:r>
            <a:r>
              <a:rPr lang="en-US" altLang="zh-CN"/>
              <a:t>S</a:t>
            </a:r>
            <a:r>
              <a:rPr lang="en-US" altLang="zh-CN"/>
              <a:t>tandby</a:t>
            </a:r>
            <a:r>
              <a:rPr lang="zh-CN" altLang="en-US"/>
              <a:t>。</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en-US" altLang="zh-CN"/>
              <a:t>2.NameNode</a:t>
            </a:r>
            <a:r>
              <a:rPr lang="zh-CN" altLang="en-US"/>
              <a:t>单点故障</a:t>
            </a:r>
            <a:endParaRPr lang="zh-CN" altLang="en-US"/>
          </a:p>
        </p:txBody>
      </p:sp>
      <p:sp>
        <p:nvSpPr>
          <p:cNvPr id="5" name="文本框 4"/>
          <p:cNvSpPr txBox="1"/>
          <p:nvPr/>
        </p:nvSpPr>
        <p:spPr>
          <a:xfrm>
            <a:off x="8867775" y="274955"/>
            <a:ext cx="2844800" cy="810260"/>
          </a:xfrm>
          <a:prstGeom prst="rect">
            <a:avLst/>
          </a:prstGeom>
          <a:noFill/>
        </p:spPr>
        <p:txBody>
          <a:bodyPr wrap="square" rtlCol="0">
            <a:spAutoFit/>
          </a:bodyPr>
          <a:p>
            <a:pPr indent="457200" fontAlgn="auto">
              <a:lnSpc>
                <a:spcPct val="130000"/>
              </a:lnSpc>
              <a:extLst>
                <a:ext uri="{35155182-B16C-46BC-9424-99874614C6A1}">
                  <wpsdc:indentchars xmlns:wpsdc="http://www.wps.cn/officeDocument/2017/drawingmlCustomData" val="200" checksum="59296752"/>
                </a:ext>
              </a:extLst>
            </a:pPr>
            <a:r>
              <a:rPr lang="zh-CN" altLang="en-US">
                <a:sym typeface="+mn-ea"/>
              </a:rPr>
              <a:t>高可用：</a:t>
            </a:r>
            <a:r>
              <a:rPr lang="en-US" altLang="zh-CN">
                <a:sym typeface="+mn-ea"/>
              </a:rPr>
              <a:t>NameNode</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zh-CN" altLang="en-US"/>
              <a:t>高可靠：</a:t>
            </a:r>
            <a:r>
              <a:rPr lang="en-US" altLang="zh-CN">
                <a:sym typeface="+mn-ea"/>
              </a:rPr>
              <a:t>DataNode</a:t>
            </a:r>
            <a:endParaRPr lang="zh-CN" altLang="en-US"/>
          </a:p>
        </p:txBody>
      </p:sp>
      <p:pic>
        <p:nvPicPr>
          <p:cNvPr id="6" name="图片 5"/>
          <p:cNvPicPr/>
          <p:nvPr/>
        </p:nvPicPr>
        <p:blipFill>
          <a:blip r:embed="rId2"/>
          <a:stretch>
            <a:fillRect/>
          </a:stretch>
        </p:blipFill>
        <p:spPr>
          <a:xfrm>
            <a:off x="3275330" y="2636520"/>
            <a:ext cx="5592445" cy="3379470"/>
          </a:xfrm>
          <a:prstGeom prst="rect">
            <a:avLst/>
          </a:prstGeom>
        </p:spPr>
      </p:pic>
      <p:sp>
        <p:nvSpPr>
          <p:cNvPr id="2" name="矩形 1"/>
          <p:cNvSpPr/>
          <p:nvPr/>
        </p:nvSpPr>
        <p:spPr>
          <a:xfrm>
            <a:off x="7715885" y="5786755"/>
            <a:ext cx="1087120" cy="22098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4827904" y="167615"/>
            <a:ext cx="2524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HDFS</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高可用</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sp>
        <p:nvSpPr>
          <p:cNvPr id="4" name="文本框 3"/>
          <p:cNvSpPr txBox="1"/>
          <p:nvPr/>
        </p:nvSpPr>
        <p:spPr>
          <a:xfrm>
            <a:off x="589280" y="1039495"/>
            <a:ext cx="10961370" cy="1889760"/>
          </a:xfrm>
          <a:prstGeom prst="rect">
            <a:avLst/>
          </a:prstGeom>
          <a:noFill/>
        </p:spPr>
        <p:txBody>
          <a:bodyPr wrap="square" rtlCol="0">
            <a:spAutoFit/>
          </a:bodyPr>
          <a:lstStyle/>
          <a:p>
            <a:pPr indent="457200" fontAlgn="auto">
              <a:lnSpc>
                <a:spcPct val="130000"/>
              </a:lnSpc>
              <a:extLst>
                <a:ext uri="{35155182-B16C-46BC-9424-99874614C6A1}">
                  <wpsdc:indentchars xmlns:wpsdc="http://www.wps.cn/officeDocument/2017/drawingmlCustomData" val="200" checksum="59296752"/>
                </a:ext>
              </a:extLst>
            </a:pPr>
            <a:r>
              <a:rPr lang="en-US" altLang="zh-CN"/>
              <a:t>2.NameNode</a:t>
            </a:r>
            <a:r>
              <a:rPr lang="zh-CN" altLang="en-US"/>
              <a:t>单点故障</a:t>
            </a:r>
            <a:r>
              <a:rPr lang="en-US" altLang="zh-CN">
                <a:sym typeface="+mn-ea"/>
              </a:rPr>
              <a:t> -&gt;  QJM(Quorum Journal Manager)+</a:t>
            </a:r>
            <a:r>
              <a:rPr lang="zh-CN" altLang="en-US">
                <a:sym typeface="+mn-ea"/>
              </a:rPr>
              <a:t>利用</a:t>
            </a:r>
            <a:r>
              <a:rPr lang="en-US" altLang="zh-CN">
                <a:sym typeface="+mn-ea"/>
              </a:rPr>
              <a:t>Z</a:t>
            </a:r>
            <a:r>
              <a:rPr lang="en-US" altLang="zh-CN">
                <a:sym typeface="+mn-ea"/>
              </a:rPr>
              <a:t>ookeeper</a:t>
            </a:r>
            <a:r>
              <a:rPr lang="zh-CN" altLang="en-US">
                <a:sym typeface="+mn-ea"/>
              </a:rPr>
              <a:t>实现主备</a:t>
            </a:r>
            <a:r>
              <a:rPr lang="en-US" altLang="zh-CN">
                <a:sym typeface="+mn-ea"/>
              </a:rPr>
              <a:t>NameNode</a:t>
            </a:r>
            <a:r>
              <a:rPr lang="zh-CN" altLang="en-US">
                <a:sym typeface="+mn-ea"/>
              </a:rPr>
              <a:t>。</a:t>
            </a:r>
            <a:endParaRPr lang="zh-CN" altLang="en-US">
              <a:sym typeface="+mn-ea"/>
            </a:endParaRPr>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NameNode</a:t>
            </a:r>
            <a:r>
              <a:rPr lang="zh-CN" altLang="en-US">
                <a:sym typeface="+mn-ea"/>
              </a:rPr>
              <a:t>主备模式，主提供服务，备同步主元数据并作为主的热备。</a:t>
            </a:r>
            <a:endParaRPr lang="zh-CN" altLang="en-US">
              <a:sym typeface="+mn-ea"/>
            </a:endParaRPr>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JN(JournalNode)</a:t>
            </a:r>
            <a:r>
              <a:rPr lang="zh-CN" altLang="en-US">
                <a:sym typeface="+mn-ea"/>
              </a:rPr>
              <a:t>用于存储</a:t>
            </a:r>
            <a:r>
              <a:rPr lang="en-US" altLang="zh-CN">
                <a:sym typeface="+mn-ea"/>
              </a:rPr>
              <a:t>Active NameNode</a:t>
            </a:r>
            <a:r>
              <a:rPr lang="zh-CN" altLang="en-US">
                <a:sym typeface="+mn-ea"/>
              </a:rPr>
              <a:t>生成的</a:t>
            </a:r>
            <a:r>
              <a:rPr lang="en-US" altLang="zh-CN">
                <a:sym typeface="+mn-ea"/>
              </a:rPr>
              <a:t>Editlog</a:t>
            </a:r>
            <a:r>
              <a:rPr lang="zh-CN" altLang="en-US">
                <a:sym typeface="+mn-ea"/>
              </a:rPr>
              <a:t>。</a:t>
            </a:r>
            <a:r>
              <a:rPr lang="en-US" altLang="zh-CN">
                <a:sym typeface="+mn-ea"/>
              </a:rPr>
              <a:t>Standby NameNode</a:t>
            </a:r>
            <a:r>
              <a:rPr lang="zh-CN" altLang="en-US">
                <a:sym typeface="+mn-ea"/>
              </a:rPr>
              <a:t>加载</a:t>
            </a:r>
            <a:r>
              <a:rPr lang="en-US" altLang="zh-CN">
                <a:sym typeface="+mn-ea"/>
              </a:rPr>
              <a:t>JN</a:t>
            </a:r>
            <a:r>
              <a:rPr lang="zh-CN" altLang="en-US">
                <a:sym typeface="+mn-ea"/>
              </a:rPr>
              <a:t>上</a:t>
            </a:r>
            <a:r>
              <a:rPr lang="en-US" altLang="zh-CN">
                <a:sym typeface="+mn-ea"/>
              </a:rPr>
              <a:t>Editlog</a:t>
            </a:r>
            <a:r>
              <a:rPr lang="zh-CN" altLang="en-US">
                <a:sym typeface="+mn-ea"/>
              </a:rPr>
              <a:t>，同步元数据。</a:t>
            </a:r>
            <a:endParaRPr lang="zh-CN" altLang="en-US"/>
          </a:p>
          <a:p>
            <a:pPr indent="457200" fontAlgn="auto">
              <a:lnSpc>
                <a:spcPct val="130000"/>
              </a:lnSpc>
              <a:extLst>
                <a:ext uri="{35155182-B16C-46BC-9424-99874614C6A1}">
                  <wpsdc:indentchars xmlns:wpsdc="http://www.wps.cn/officeDocument/2017/drawingmlCustomData" val="200" checksum="59296752"/>
                </a:ext>
              </a:extLst>
            </a:pPr>
            <a:endParaRPr lang="zh-CN" altLang="en-US"/>
          </a:p>
        </p:txBody>
      </p:sp>
      <p:pic>
        <p:nvPicPr>
          <p:cNvPr id="12" name="图片 11"/>
          <p:cNvPicPr>
            <a:picLocks noChangeAspect="1"/>
          </p:cNvPicPr>
          <p:nvPr/>
        </p:nvPicPr>
        <p:blipFill>
          <a:blip r:embed="rId2"/>
          <a:stretch>
            <a:fillRect/>
          </a:stretch>
        </p:blipFill>
        <p:spPr>
          <a:xfrm>
            <a:off x="289560" y="2744470"/>
            <a:ext cx="6170295" cy="3261995"/>
          </a:xfrm>
          <a:prstGeom prst="rect">
            <a:avLst/>
          </a:prstGeom>
        </p:spPr>
      </p:pic>
      <p:sp>
        <p:nvSpPr>
          <p:cNvPr id="2" name="文本框 1"/>
          <p:cNvSpPr txBox="1"/>
          <p:nvPr/>
        </p:nvSpPr>
        <p:spPr>
          <a:xfrm>
            <a:off x="6560820" y="2637790"/>
            <a:ext cx="5196840" cy="3328670"/>
          </a:xfrm>
          <a:prstGeom prst="rect">
            <a:avLst/>
          </a:prstGeom>
          <a:noFill/>
        </p:spPr>
        <p:txBody>
          <a:bodyPr wrap="square" rtlCol="0">
            <a:spAutoFit/>
          </a:bodyPr>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ZooKeeper</a:t>
            </a:r>
            <a:r>
              <a:rPr lang="zh-CN" altLang="en-US">
                <a:sym typeface="+mn-ea"/>
              </a:rPr>
              <a:t>主要用来存储</a:t>
            </a:r>
            <a:r>
              <a:rPr lang="en-US" altLang="zh-CN">
                <a:sym typeface="+mn-ea"/>
              </a:rPr>
              <a:t>HA</a:t>
            </a:r>
            <a:r>
              <a:rPr lang="zh-CN" altLang="en-US">
                <a:sym typeface="+mn-ea"/>
              </a:rPr>
              <a:t>下的状态文件，主备信息。</a:t>
            </a:r>
            <a:r>
              <a:rPr lang="en-US" altLang="zh-CN">
                <a:sym typeface="+mn-ea"/>
              </a:rPr>
              <a:t>ZK</a:t>
            </a:r>
            <a:r>
              <a:rPr lang="zh-CN" altLang="en-US">
                <a:sym typeface="+mn-ea"/>
              </a:rPr>
              <a:t>个数建议</a:t>
            </a:r>
            <a:r>
              <a:rPr lang="en-US" altLang="zh-CN">
                <a:sym typeface="+mn-ea"/>
              </a:rPr>
              <a:t>3</a:t>
            </a:r>
            <a:r>
              <a:rPr lang="zh-CN" altLang="en-US">
                <a:sym typeface="+mn-ea"/>
              </a:rPr>
              <a:t>个及以上且为奇数个。</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ZKFC(ZooKeeper Failover Controller)</a:t>
            </a:r>
            <a:r>
              <a:rPr lang="zh-CN" altLang="en-US">
                <a:sym typeface="+mn-ea"/>
              </a:rPr>
              <a:t>用于监控</a:t>
            </a:r>
            <a:r>
              <a:rPr lang="en-US" altLang="zh-CN">
                <a:sym typeface="+mn-ea"/>
              </a:rPr>
              <a:t>NameNode</a:t>
            </a:r>
            <a:r>
              <a:rPr lang="zh-CN" altLang="en-US">
                <a:sym typeface="+mn-ea"/>
              </a:rPr>
              <a:t>节点的主备状态。</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ZKFC</a:t>
            </a:r>
            <a:r>
              <a:rPr lang="zh-CN" altLang="en-US">
                <a:sym typeface="+mn-ea"/>
              </a:rPr>
              <a:t>控制</a:t>
            </a:r>
            <a:r>
              <a:rPr lang="en-US" altLang="zh-CN">
                <a:sym typeface="+mn-ea"/>
              </a:rPr>
              <a:t>NameNode</a:t>
            </a:r>
            <a:r>
              <a:rPr lang="zh-CN" altLang="en-US">
                <a:sym typeface="+mn-ea"/>
              </a:rPr>
              <a:t>主备仲裁。</a:t>
            </a:r>
            <a:endParaRPr lang="zh-CN" altLang="en-US"/>
          </a:p>
          <a:p>
            <a:pPr indent="457200" fontAlgn="auto">
              <a:lnSpc>
                <a:spcPct val="130000"/>
              </a:lnSpc>
              <a:extLst>
                <a:ext uri="{35155182-B16C-46BC-9424-99874614C6A1}">
                  <wpsdc:indentchars xmlns:wpsdc="http://www.wps.cn/officeDocument/2017/drawingmlCustomData" val="200" checksum="59296752"/>
                </a:ext>
              </a:extLst>
            </a:pPr>
            <a:r>
              <a:rPr lang="en-US" altLang="zh-CN">
                <a:sym typeface="+mn-ea"/>
              </a:rPr>
              <a:t>ZKFC</a:t>
            </a:r>
            <a:r>
              <a:rPr lang="zh-CN" altLang="en-US">
                <a:sym typeface="+mn-ea"/>
              </a:rPr>
              <a:t>作为一个精简的仲裁代理，其利用</a:t>
            </a:r>
            <a:r>
              <a:rPr lang="en-US" altLang="zh-CN">
                <a:sym typeface="+mn-ea"/>
              </a:rPr>
              <a:t>Z</a:t>
            </a:r>
            <a:r>
              <a:rPr lang="en-US" altLang="zh-CN">
                <a:sym typeface="+mn-ea"/>
              </a:rPr>
              <a:t>ookeeper</a:t>
            </a:r>
            <a:r>
              <a:rPr lang="zh-CN" altLang="en-US">
                <a:sym typeface="+mn-ea"/>
              </a:rPr>
              <a:t>的分布式锁功能，实现主备仲裁，再通过命令通道，控制</a:t>
            </a:r>
            <a:r>
              <a:rPr lang="en-US" altLang="zh-CN">
                <a:sym typeface="+mn-ea"/>
              </a:rPr>
              <a:t>NameNode</a:t>
            </a:r>
            <a:r>
              <a:rPr lang="zh-CN" altLang="en-US">
                <a:sym typeface="+mn-ea"/>
              </a:rPr>
              <a:t>的主备状态。</a:t>
            </a:r>
            <a:r>
              <a:rPr lang="en-US" altLang="zh-CN">
                <a:sym typeface="+mn-ea"/>
              </a:rPr>
              <a:t>ZKFC</a:t>
            </a:r>
            <a:r>
              <a:rPr lang="zh-CN" altLang="en-US">
                <a:sym typeface="+mn-ea"/>
              </a:rPr>
              <a:t>与</a:t>
            </a:r>
            <a:r>
              <a:rPr lang="en-US" altLang="zh-CN">
                <a:sym typeface="+mn-ea"/>
              </a:rPr>
              <a:t>NN</a:t>
            </a:r>
            <a:r>
              <a:rPr lang="zh-CN" altLang="en-US">
                <a:sym typeface="+mn-ea"/>
              </a:rPr>
              <a:t>部署在一起，两者个数相同。</a:t>
            </a:r>
            <a:endParaRPr lang="zh-CN"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5031104" y="167615"/>
            <a:ext cx="21177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HDFS</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优点</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sp>
        <p:nvSpPr>
          <p:cNvPr id="2" name="文本框 1"/>
          <p:cNvSpPr txBox="1"/>
          <p:nvPr/>
        </p:nvSpPr>
        <p:spPr>
          <a:xfrm>
            <a:off x="1238885" y="1532890"/>
            <a:ext cx="9975850" cy="2971800"/>
          </a:xfrm>
          <a:prstGeom prst="rect">
            <a:avLst/>
          </a:prstGeom>
          <a:noFill/>
        </p:spPr>
        <p:txBody>
          <a:bodyPr wrap="square" rtlCol="0">
            <a:spAutoFit/>
          </a:bodyPr>
          <a:p>
            <a:pPr indent="609600" fontAlgn="auto">
              <a:lnSpc>
                <a:spcPct val="130000"/>
              </a:lnSpc>
              <a:extLst>
                <a:ext uri="{35155182-B16C-46BC-9424-99874614C6A1}">
                  <wpsdc:indentchars xmlns:wpsdc="http://www.wps.cn/officeDocument/2017/drawingmlCustomData" val="200" checksum="4158780845"/>
                </a:ext>
              </a:extLst>
            </a:pPr>
            <a:r>
              <a:rPr lang="zh-CN" sz="2400" b="1">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rPr>
              <a:t>优点：</a:t>
            </a:r>
            <a:endParaRPr lang="zh-CN" altLang="en-US" sz="2000" b="1"/>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海量数据存储。</a:t>
            </a:r>
            <a:r>
              <a:rPr lang="zh-CN" altLang="en-US" sz="2000">
                <a:sym typeface="+mn-ea"/>
              </a:rPr>
              <a:t>用于存储大规模数据（</a:t>
            </a:r>
            <a:r>
              <a:rPr lang="en-US" altLang="zh-CN" sz="2000">
                <a:sym typeface="+mn-ea"/>
              </a:rPr>
              <a:t>TB </a:t>
            </a:r>
            <a:r>
              <a:rPr lang="zh-CN" altLang="en-US" sz="2000">
                <a:sym typeface="+mn-ea"/>
              </a:rPr>
              <a:t>级、</a:t>
            </a:r>
            <a:r>
              <a:rPr lang="en-US" altLang="zh-CN" sz="2000">
                <a:sym typeface="+mn-ea"/>
              </a:rPr>
              <a:t>PB</a:t>
            </a:r>
            <a:r>
              <a:rPr lang="zh-CN" altLang="en-US" sz="2000">
                <a:sym typeface="+mn-ea"/>
              </a:rPr>
              <a:t>级</a:t>
            </a:r>
            <a:r>
              <a:rPr lang="zh-CN" altLang="en-US" sz="2000">
                <a:sym typeface="+mn-ea"/>
              </a:rPr>
              <a:t>）。</a:t>
            </a:r>
            <a:r>
              <a:rPr lang="zh-CN" altLang="en-US" sz="2000"/>
              <a:t>单个文件大、整体规模</a:t>
            </a:r>
            <a:r>
              <a:rPr lang="zh-CN" altLang="en-US" sz="2000"/>
              <a:t>大的数据都可以</a:t>
            </a:r>
            <a:r>
              <a:rPr lang="zh-CN" altLang="en-US" sz="2000"/>
              <a:t>存储。</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高容错</a:t>
            </a:r>
            <a:r>
              <a:rPr lang="zh-CN" altLang="en-US" sz="2000"/>
              <a:t>（多副本策略，数据备份多份来</a:t>
            </a:r>
            <a:r>
              <a:rPr lang="zh-CN" altLang="en-US" sz="2000">
                <a:sym typeface="+mn-ea"/>
              </a:rPr>
              <a:t>防止数据丢失</a:t>
            </a:r>
            <a:r>
              <a:rPr lang="zh-CN" altLang="en-US" sz="2000"/>
              <a:t>）、</a:t>
            </a:r>
            <a:r>
              <a:rPr lang="zh-CN" altLang="en-US" sz="2000" b="1"/>
              <a:t>高可用</a:t>
            </a:r>
            <a:r>
              <a:rPr lang="zh-CN" altLang="en-US" sz="2000"/>
              <a:t>（</a:t>
            </a:r>
            <a:r>
              <a:rPr lang="en-US" altLang="zh-CN" sz="2000">
                <a:sym typeface="+mn-ea"/>
              </a:rPr>
              <a:t>HA</a:t>
            </a:r>
            <a:r>
              <a:rPr lang="zh-CN" altLang="en-US" sz="2000"/>
              <a:t>）、</a:t>
            </a:r>
            <a:r>
              <a:rPr lang="zh-CN" altLang="en-US" sz="2000" b="1"/>
              <a:t>高扩展</a:t>
            </a:r>
            <a:r>
              <a:rPr lang="zh-CN" altLang="en-US" sz="2000"/>
              <a:t>（</a:t>
            </a:r>
            <a:r>
              <a:rPr lang="zh-CN" altLang="en-US" sz="2000"/>
              <a:t>多节点存储，可</a:t>
            </a:r>
            <a:r>
              <a:rPr lang="zh-CN" altLang="en-US" sz="2000">
                <a:sym typeface="+mn-ea"/>
              </a:rPr>
              <a:t>通过增加机器扩展集群存储能力）</a:t>
            </a:r>
            <a:r>
              <a:rPr lang="zh-CN" altLang="en-US" sz="2000"/>
              <a:t>。</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构建成本低、安全可靠。</a:t>
            </a:r>
            <a:r>
              <a:rPr lang="zh-CN" altLang="en-US" sz="2000"/>
              <a:t>可构建在</a:t>
            </a:r>
            <a:r>
              <a:rPr lang="zh-CN" altLang="en-US" sz="2000" b="1"/>
              <a:t>廉价商用机器</a:t>
            </a:r>
            <a:r>
              <a:rPr lang="zh-CN" altLang="en-US" sz="2000"/>
              <a:t>上，提供</a:t>
            </a:r>
            <a:r>
              <a:rPr lang="zh-CN" altLang="en-US" sz="2000" b="1"/>
              <a:t>容错机制</a:t>
            </a:r>
            <a:r>
              <a:rPr lang="zh-CN" altLang="en-US" sz="2000"/>
              <a:t>。</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适合大规模离线批处理。</a:t>
            </a:r>
            <a:r>
              <a:rPr lang="zh-CN" altLang="en-US" sz="2000"/>
              <a:t>采用流式数据访问，数据位置暴露给计算框架。</a:t>
            </a:r>
            <a:endParaRPr lang="en-US" altLang="zh-CN" sz="2000"/>
          </a:p>
        </p:txBody>
      </p:sp>
      <p:sp>
        <p:nvSpPr>
          <p:cNvPr id="3" name="文本框 2"/>
          <p:cNvSpPr txBox="1"/>
          <p:nvPr/>
        </p:nvSpPr>
        <p:spPr>
          <a:xfrm>
            <a:off x="280670" y="6329680"/>
            <a:ext cx="2707005" cy="337185"/>
          </a:xfrm>
          <a:prstGeom prst="rect">
            <a:avLst/>
          </a:prstGeom>
          <a:noFill/>
        </p:spPr>
        <p:txBody>
          <a:bodyPr wrap="square" rtlCol="0" anchor="t">
            <a:spAutoFit/>
          </a:bodyPr>
          <a:p>
            <a:pPr algn="l"/>
            <a:r>
              <a:rPr lang="zh-CN" altLang="en-US" sz="1600">
                <a:solidFill>
                  <a:srgbClr val="265C90"/>
                </a:solidFill>
                <a:sym typeface="+mn-ea"/>
              </a:rPr>
              <a:t>1TB</a:t>
            </a:r>
            <a:r>
              <a:rPr lang="zh-CN" altLang="en-US" sz="1600">
                <a:solidFill>
                  <a:srgbClr val="265C90"/>
                </a:solidFill>
              </a:rPr>
              <a:t>=</a:t>
            </a:r>
            <a:r>
              <a:rPr lang="zh-CN" altLang="en-US" sz="1600">
                <a:solidFill>
                  <a:srgbClr val="265C90"/>
                </a:solidFill>
                <a:sym typeface="+mn-ea"/>
              </a:rPr>
              <a:t>1024GB</a:t>
            </a:r>
            <a:r>
              <a:rPr lang="en-US" altLang="zh-CN" sz="1600">
                <a:solidFill>
                  <a:srgbClr val="265C90"/>
                </a:solidFill>
                <a:sym typeface="+mn-ea"/>
              </a:rPr>
              <a:t>      1PB=1024TB</a:t>
            </a:r>
            <a:endParaRPr lang="en-US" altLang="zh-CN" sz="1600">
              <a:solidFill>
                <a:srgbClr val="265C90"/>
              </a:solidFill>
              <a:sym typeface="+mn-ea"/>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5031104" y="167615"/>
            <a:ext cx="21177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HDFS</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缺点</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sp>
        <p:nvSpPr>
          <p:cNvPr id="2" name="文本框 1"/>
          <p:cNvSpPr txBox="1"/>
          <p:nvPr/>
        </p:nvSpPr>
        <p:spPr>
          <a:xfrm>
            <a:off x="1275715" y="1372235"/>
            <a:ext cx="9975850" cy="4171950"/>
          </a:xfrm>
          <a:prstGeom prst="rect">
            <a:avLst/>
          </a:prstGeom>
          <a:noFill/>
        </p:spPr>
        <p:txBody>
          <a:bodyPr wrap="square" rtlCol="0">
            <a:spAutoFit/>
          </a:bodyPr>
          <a:p>
            <a:pPr indent="609600" fontAlgn="auto">
              <a:lnSpc>
                <a:spcPct val="130000"/>
              </a:lnSpc>
              <a:extLst>
                <a:ext uri="{35155182-B16C-46BC-9424-99874614C6A1}">
                  <wpsdc:indentchars xmlns:wpsdc="http://www.wps.cn/officeDocument/2017/drawingmlCustomData" val="200" checksum="4158780845"/>
                </a:ext>
              </a:extLst>
            </a:pPr>
            <a:r>
              <a:rPr lang="zh-CN" sz="2400" b="1">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rPr>
              <a:t>缺点：</a:t>
            </a:r>
            <a:endParaRPr lang="zh-CN" altLang="en-US" sz="2000" b="1"/>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不适合低延时的数据访问</a:t>
            </a:r>
            <a:r>
              <a:rPr lang="zh-CN" sz="2000" b="1"/>
              <a:t>。</a:t>
            </a:r>
            <a:r>
              <a:rPr lang="zh-CN" altLang="en-US" sz="2000"/>
              <a:t>对延时要求在毫秒级别的应用，不适合采用</a:t>
            </a:r>
            <a:r>
              <a:rPr lang="en-US" altLang="zh-CN" sz="2000"/>
              <a:t>HDFS</a:t>
            </a:r>
            <a:r>
              <a:rPr lang="zh-CN" altLang="en-US" sz="2000"/>
              <a:t>。</a:t>
            </a:r>
            <a:r>
              <a:rPr lang="en-US" altLang="zh-CN" sz="2000"/>
              <a:t>HDFS</a:t>
            </a:r>
            <a:r>
              <a:rPr lang="zh-CN" altLang="en-US" sz="2000"/>
              <a:t>是为高吞吐数据传输设计的。</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sym typeface="+mn-ea"/>
              </a:rPr>
              <a:t>不适合</a:t>
            </a:r>
            <a:r>
              <a:rPr lang="zh-CN" altLang="en-US" sz="2000" b="1"/>
              <a:t>大量小文件存储。</a:t>
            </a:r>
            <a:r>
              <a:rPr lang="zh-CN" altLang="en-US" sz="2000"/>
              <a:t>文件的元数据（目录结构，文件</a:t>
            </a:r>
            <a:r>
              <a:rPr lang="en-US" altLang="zh-CN" sz="2000"/>
              <a:t>block</a:t>
            </a:r>
            <a:r>
              <a:rPr lang="zh-CN" altLang="en-US" sz="2000"/>
              <a:t>的节点列表，</a:t>
            </a:r>
            <a:r>
              <a:rPr lang="en-US" altLang="zh-CN" sz="2000">
                <a:sym typeface="+mn-ea"/>
              </a:rPr>
              <a:t>block</a:t>
            </a:r>
            <a:r>
              <a:rPr lang="zh-CN" altLang="en-US" sz="2000">
                <a:sym typeface="+mn-ea"/>
              </a:rPr>
              <a:t>位置信息</a:t>
            </a:r>
            <a:r>
              <a:rPr lang="zh-CN" altLang="en-US" sz="2000"/>
              <a:t>）保存在</a:t>
            </a:r>
            <a:r>
              <a:rPr lang="en-US" altLang="zh-CN" sz="2000"/>
              <a:t>NameNode</a:t>
            </a:r>
            <a:r>
              <a:rPr lang="zh-CN" altLang="en-US" sz="2000"/>
              <a:t>的内存中，</a:t>
            </a:r>
            <a:r>
              <a:rPr lang="en-US" altLang="zh-CN" sz="2000"/>
              <a:t> </a:t>
            </a:r>
            <a:r>
              <a:rPr lang="zh-CN" altLang="en-US" sz="2000"/>
              <a:t>整个文件系统的文件数量会受限于</a:t>
            </a:r>
            <a:r>
              <a:rPr lang="en-US" altLang="zh-CN" sz="2000"/>
              <a:t>NameNode</a:t>
            </a:r>
            <a:r>
              <a:rPr lang="zh-CN" altLang="en-US" sz="2000"/>
              <a:t>的内存大小。移动计算时</a:t>
            </a:r>
            <a:r>
              <a:rPr lang="zh-CN" altLang="en-US" sz="2000"/>
              <a:t>任务数量增加。</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不支持并发写入。</a:t>
            </a:r>
            <a:r>
              <a:rPr lang="en-US" altLang="en-US" sz="2000"/>
              <a:t> </a:t>
            </a:r>
            <a:r>
              <a:rPr lang="zh-CN" sz="2000"/>
              <a:t>为了保证数据的可靠性，不支持将文件拆分成多份后并发写入到各个节点中，带来的维护成本较高。采用先拆分再</a:t>
            </a:r>
            <a:r>
              <a:rPr lang="zh-CN" sz="2000"/>
              <a:t>串行写入。</a:t>
            </a:r>
            <a:endParaRPr lang="en-US"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不支持文件随机修改</a:t>
            </a:r>
            <a:r>
              <a:rPr lang="zh-CN" sz="2000" b="1"/>
              <a:t>（仅支持追加写入）。</a:t>
            </a:r>
            <a:r>
              <a:rPr lang="zh-CN" sz="2000"/>
              <a:t>多个副本的随机修改会对集群产生巨大的压力。可以使用追加写入或基于文件系统的软件（如</a:t>
            </a:r>
            <a:r>
              <a:rPr lang="en-US" altLang="zh-CN" sz="2000"/>
              <a:t>HBase</a:t>
            </a:r>
            <a:r>
              <a:rPr lang="zh-CN" altLang="en-US" sz="2000"/>
              <a:t>、</a:t>
            </a:r>
            <a:r>
              <a:rPr lang="en-US" altLang="zh-CN" sz="2000"/>
              <a:t>Hive</a:t>
            </a:r>
            <a:r>
              <a:rPr lang="zh-CN" sz="2000"/>
              <a:t>）。</a:t>
            </a:r>
            <a:endParaRPr lang="zh-CN" sz="20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4803775" y="1678940"/>
            <a:ext cx="838200" cy="768350"/>
          </a:xfrm>
          <a:prstGeom prst="rect">
            <a:avLst/>
          </a:prstGeom>
          <a:noFill/>
        </p:spPr>
        <p:txBody>
          <a:bodyPr wrap="none" rtlCol="0" anchor="t">
            <a:spAutoFit/>
          </a:bodyPr>
          <a:lstStyle/>
          <a:p>
            <a:pPr algn="r"/>
            <a:r>
              <a:rPr lang="en-US" altLang="zh-CN" sz="4400">
                <a:solidFill>
                  <a:schemeClr val="tx1"/>
                </a:solidFill>
                <a:latin typeface="微软雅黑" panose="020B0503020204020204" charset="-122"/>
                <a:ea typeface="微软雅黑" panose="020B0503020204020204" charset="-122"/>
                <a:cs typeface="汉仪晓波花月圆W" panose="00020600040101010101" charset="-122"/>
                <a:sym typeface="+mn-ea"/>
              </a:rPr>
              <a:t>01</a:t>
            </a:r>
            <a:endParaRPr lang="en-US" altLang="zh-CN" sz="4400">
              <a:solidFill>
                <a:schemeClr val="tx1"/>
              </a:solidFill>
              <a:latin typeface="微软雅黑" panose="020B0503020204020204" charset="-122"/>
              <a:ea typeface="微软雅黑" panose="020B0503020204020204" charset="-122"/>
              <a:cs typeface="汉仪晓波花月圆W" panose="00020600040101010101" charset="-122"/>
              <a:sym typeface="+mn-ea"/>
            </a:endParaRPr>
          </a:p>
        </p:txBody>
      </p:sp>
      <p:sp>
        <p:nvSpPr>
          <p:cNvPr id="17" name="文本框 16"/>
          <p:cNvSpPr txBox="1"/>
          <p:nvPr>
            <p:custDataLst>
              <p:tags r:id="rId2"/>
            </p:custDataLst>
          </p:nvPr>
        </p:nvSpPr>
        <p:spPr>
          <a:xfrm>
            <a:off x="5641975" y="1727200"/>
            <a:ext cx="2668270" cy="700405"/>
          </a:xfrm>
          <a:prstGeom prst="rect">
            <a:avLst/>
          </a:prstGeom>
          <a:noFill/>
        </p:spPr>
        <p:txBody>
          <a:bodyPr wrap="square" rtlCol="0" anchor="t">
            <a:spAutoFit/>
          </a:bodyPr>
          <a:lstStyle/>
          <a:p>
            <a:pPr algn="l">
              <a:lnSpc>
                <a:spcPct val="110000"/>
              </a:lnSpc>
            </a:pPr>
            <a:r>
              <a:rPr lang="en-US" altLang="zh-CN" sz="3600">
                <a:solidFill>
                  <a:schemeClr val="tx1"/>
                </a:solidFill>
                <a:latin typeface="微软雅黑 Light" panose="020B0502040204020203" charset="-122"/>
                <a:ea typeface="微软雅黑 Light" panose="020B0502040204020203" charset="-122"/>
                <a:cs typeface="汉仪晓波花月圆W" panose="00020600040101010101" charset="-122"/>
                <a:sym typeface="+mn-ea"/>
              </a:rPr>
              <a:t>MapReduce</a:t>
            </a:r>
            <a:endParaRPr lang="en-US" altLang="zh-CN" sz="3600">
              <a:solidFill>
                <a:schemeClr val="tx1"/>
              </a:solidFill>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7" name="文本框 6"/>
          <p:cNvSpPr txBox="1"/>
          <p:nvPr>
            <p:custDataLst>
              <p:tags r:id="rId3"/>
            </p:custDataLst>
          </p:nvPr>
        </p:nvSpPr>
        <p:spPr>
          <a:xfrm>
            <a:off x="5641975" y="2843530"/>
            <a:ext cx="838200" cy="768350"/>
          </a:xfrm>
          <a:prstGeom prst="rect">
            <a:avLst/>
          </a:prstGeom>
          <a:noFill/>
        </p:spPr>
        <p:txBody>
          <a:bodyPr wrap="none" rtlCol="0" anchor="t">
            <a:spAutoFit/>
          </a:bodyPr>
          <a:lstStyle/>
          <a:p>
            <a:pPr algn="l"/>
            <a:r>
              <a:rPr lang="en-US" altLang="zh-CN" sz="4400">
                <a:solidFill>
                  <a:schemeClr val="tx1"/>
                </a:solidFill>
                <a:latin typeface="微软雅黑" panose="020B0503020204020204" charset="-122"/>
                <a:ea typeface="微软雅黑" panose="020B0503020204020204" charset="-122"/>
                <a:cs typeface="汉仪晓波花月圆W" panose="00020600040101010101" charset="-122"/>
                <a:sym typeface="+mn-ea"/>
              </a:rPr>
              <a:t>02</a:t>
            </a:r>
            <a:endParaRPr lang="en-US" altLang="zh-CN" sz="4400">
              <a:solidFill>
                <a:schemeClr val="tx1"/>
              </a:solidFill>
              <a:latin typeface="微软雅黑" panose="020B0503020204020204" charset="-122"/>
              <a:ea typeface="微软雅黑" panose="020B0503020204020204" charset="-122"/>
              <a:cs typeface="汉仪晓波花月圆W" panose="00020600040101010101" charset="-122"/>
              <a:sym typeface="+mn-ea"/>
            </a:endParaRPr>
          </a:p>
        </p:txBody>
      </p:sp>
      <p:sp>
        <p:nvSpPr>
          <p:cNvPr id="22" name="文本框 21"/>
          <p:cNvSpPr txBox="1"/>
          <p:nvPr>
            <p:custDataLst>
              <p:tags r:id="rId4"/>
            </p:custDataLst>
          </p:nvPr>
        </p:nvSpPr>
        <p:spPr>
          <a:xfrm>
            <a:off x="4270375" y="2877185"/>
            <a:ext cx="1371600" cy="700405"/>
          </a:xfrm>
          <a:prstGeom prst="rect">
            <a:avLst/>
          </a:prstGeom>
          <a:noFill/>
        </p:spPr>
        <p:txBody>
          <a:bodyPr wrap="square" rtlCol="0" anchor="t">
            <a:spAutoFit/>
          </a:bodyPr>
          <a:lstStyle/>
          <a:p>
            <a:pPr algn="r">
              <a:lnSpc>
                <a:spcPct val="110000"/>
              </a:lnSpc>
            </a:pPr>
            <a:r>
              <a:rPr lang="en-US" altLang="zh-CN" sz="3600">
                <a:solidFill>
                  <a:schemeClr val="tx1"/>
                </a:solidFill>
                <a:latin typeface="微软雅黑 Light" panose="020B0502040204020203" charset="-122"/>
                <a:ea typeface="微软雅黑 Light" panose="020B0502040204020203" charset="-122"/>
                <a:cs typeface="汉仪晓波花月圆W" panose="00020600040101010101" charset="-122"/>
                <a:sym typeface="+mn-ea"/>
              </a:rPr>
              <a:t>HDFS</a:t>
            </a:r>
            <a:endParaRPr lang="en-US" altLang="zh-CN" sz="3600">
              <a:solidFill>
                <a:schemeClr val="tx1"/>
              </a:solidFill>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12" name="文本框 11"/>
          <p:cNvSpPr txBox="1"/>
          <p:nvPr>
            <p:custDataLst>
              <p:tags r:id="rId5"/>
            </p:custDataLst>
          </p:nvPr>
        </p:nvSpPr>
        <p:spPr>
          <a:xfrm>
            <a:off x="4803775" y="3977640"/>
            <a:ext cx="838200" cy="768350"/>
          </a:xfrm>
          <a:prstGeom prst="rect">
            <a:avLst/>
          </a:prstGeom>
          <a:noFill/>
        </p:spPr>
        <p:txBody>
          <a:bodyPr wrap="none" rtlCol="0" anchor="t">
            <a:spAutoFit/>
          </a:bodyPr>
          <a:lstStyle/>
          <a:p>
            <a:pPr algn="r"/>
            <a:r>
              <a:rPr lang="en-US" altLang="zh-CN" sz="4400">
                <a:solidFill>
                  <a:schemeClr val="tx1"/>
                </a:solidFill>
                <a:latin typeface="微软雅黑" panose="020B0503020204020204" charset="-122"/>
                <a:ea typeface="微软雅黑" panose="020B0503020204020204" charset="-122"/>
                <a:cs typeface="汉仪晓波花月圆W" panose="00020600040101010101" charset="-122"/>
                <a:sym typeface="+mn-ea"/>
              </a:rPr>
              <a:t>03</a:t>
            </a:r>
            <a:endParaRPr lang="en-US" altLang="zh-CN" sz="4400">
              <a:solidFill>
                <a:schemeClr val="tx1"/>
              </a:solidFill>
              <a:latin typeface="微软雅黑" panose="020B0503020204020204" charset="-122"/>
              <a:ea typeface="微软雅黑" panose="020B0503020204020204" charset="-122"/>
              <a:cs typeface="汉仪晓波花月圆W" panose="00020600040101010101" charset="-122"/>
              <a:sym typeface="+mn-ea"/>
            </a:endParaRPr>
          </a:p>
        </p:txBody>
      </p:sp>
      <p:grpSp>
        <p:nvGrpSpPr>
          <p:cNvPr id="21" name="组合 20"/>
          <p:cNvGrpSpPr/>
          <p:nvPr/>
        </p:nvGrpSpPr>
        <p:grpSpPr>
          <a:xfrm>
            <a:off x="-269240" y="0"/>
            <a:ext cx="5424805" cy="5267325"/>
            <a:chOff x="-424" y="0"/>
            <a:chExt cx="8543" cy="8295"/>
          </a:xfrm>
        </p:grpSpPr>
        <p:sp>
          <p:nvSpPr>
            <p:cNvPr id="11" name="任意多边形 10"/>
            <p:cNvSpPr/>
            <p:nvPr/>
          </p:nvSpPr>
          <p:spPr>
            <a:xfrm rot="21300000" flipV="1">
              <a:off x="-359" y="552"/>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A0B3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13"/>
            <p:cNvSpPr/>
            <p:nvPr/>
          </p:nvSpPr>
          <p:spPr>
            <a:xfrm flipV="1">
              <a:off x="0" y="0"/>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文本框 15"/>
            <p:cNvSpPr txBox="1"/>
            <p:nvPr/>
          </p:nvSpPr>
          <p:spPr>
            <a:xfrm>
              <a:off x="-424" y="1020"/>
              <a:ext cx="4119" cy="1307"/>
            </a:xfrm>
            <a:prstGeom prst="rect">
              <a:avLst/>
            </a:prstGeom>
            <a:noFill/>
          </p:spPr>
          <p:txBody>
            <a:bodyPr wrap="square" rtlCol="0">
              <a:spAutoFit/>
            </a:bodyPr>
            <a:lstStyle/>
            <a:p>
              <a:pPr algn="r">
                <a:lnSpc>
                  <a:spcPct val="100000"/>
                </a:lnSpc>
              </a:pPr>
              <a:r>
                <a:rPr lang="en-US" altLang="zh-CN" sz="4800" b="1">
                  <a:solidFill>
                    <a:schemeClr val="bg1"/>
                  </a:solidFill>
                  <a:latin typeface="微软雅黑" panose="020B0503020204020204" charset="-122"/>
                  <a:ea typeface="微软雅黑" panose="020B0503020204020204" charset="-122"/>
                  <a:cs typeface="微软雅黑" panose="020B0503020204020204" charset="-122"/>
                </a:rPr>
                <a:t> </a:t>
              </a:r>
              <a:r>
                <a:rPr lang="zh-CN" sz="4800" b="1">
                  <a:solidFill>
                    <a:schemeClr val="bg1"/>
                  </a:solidFill>
                  <a:latin typeface="微软雅黑" panose="020B0503020204020204" charset="-122"/>
                  <a:ea typeface="微软雅黑" panose="020B0503020204020204" charset="-122"/>
                  <a:cs typeface="微软雅黑" panose="020B0503020204020204" charset="-122"/>
                </a:rPr>
                <a:t>目 录</a:t>
              </a:r>
              <a:r>
                <a:rPr lang="en-US" altLang="zh-CN" sz="2000">
                  <a:solidFill>
                    <a:schemeClr val="bg1"/>
                  </a:solidFill>
                  <a:highlight>
                    <a:srgbClr val="FFFF00"/>
                  </a:highlight>
                  <a:latin typeface="微软雅黑" panose="020B0503020204020204" charset="-122"/>
                  <a:ea typeface="微软雅黑" panose="020B0503020204020204" charset="-122"/>
                  <a:cs typeface="微软雅黑" panose="020B0503020204020204" charset="-122"/>
                  <a:sym typeface="+mn-ea"/>
                </a:rPr>
                <a:t> </a:t>
              </a:r>
              <a:endParaRPr lang="en-US" altLang="zh-CN" sz="2000">
                <a:solidFill>
                  <a:schemeClr val="bg1"/>
                </a:solidFill>
                <a:highlight>
                  <a:srgbClr val="FFFF00"/>
                </a:highlight>
                <a:latin typeface="微软雅黑" panose="020B0503020204020204" charset="-122"/>
                <a:ea typeface="微软雅黑" panose="020B0503020204020204" charset="-122"/>
                <a:cs typeface="微软雅黑" panose="020B0503020204020204" charset="-122"/>
                <a:sym typeface="+mn-ea"/>
              </a:endParaRPr>
            </a:p>
          </p:txBody>
        </p:sp>
      </p:grpSp>
      <p:sp>
        <p:nvSpPr>
          <p:cNvPr id="9" name="文本框 8"/>
          <p:cNvSpPr txBox="1"/>
          <p:nvPr>
            <p:custDataLst>
              <p:tags r:id="rId6"/>
            </p:custDataLst>
          </p:nvPr>
        </p:nvSpPr>
        <p:spPr>
          <a:xfrm>
            <a:off x="5641975" y="4056380"/>
            <a:ext cx="4030345" cy="645160"/>
          </a:xfrm>
          <a:prstGeom prst="rect">
            <a:avLst/>
          </a:prstGeom>
          <a:noFill/>
        </p:spPr>
        <p:txBody>
          <a:bodyPr wrap="square" rtlCol="0" anchor="t">
            <a:spAutoFit/>
          </a:bodyPr>
          <a:lstStyle/>
          <a:p>
            <a:pPr algn="l">
              <a:lnSpc>
                <a:spcPct val="100000"/>
              </a:lnSpc>
            </a:pPr>
            <a:r>
              <a:rPr lang="en-US" altLang="zh-CN" sz="3600">
                <a:latin typeface="微软雅黑 Light" panose="020B0502040204020203" charset="-122"/>
                <a:ea typeface="微软雅黑 Light" panose="020B0502040204020203" charset="-122"/>
                <a:cs typeface="汉仪晓波花月圆W" panose="00020600040101010101" charset="-122"/>
                <a:sym typeface="+mn-ea"/>
              </a:rPr>
              <a:t>Hadoop</a:t>
            </a:r>
            <a:r>
              <a:rPr lang="zh-CN" altLang="en-US" sz="3600">
                <a:latin typeface="微软雅黑 Light" panose="020B0502040204020203" charset="-122"/>
                <a:ea typeface="微软雅黑 Light" panose="020B0502040204020203" charset="-122"/>
                <a:cs typeface="汉仪晓波花月圆W" panose="00020600040101010101" charset="-122"/>
                <a:sym typeface="+mn-ea"/>
              </a:rPr>
              <a:t>总体架构</a:t>
            </a:r>
            <a:endParaRPr lang="zh-CN" altLang="en-US" sz="3600">
              <a:latin typeface="微软雅黑 Light" panose="020B0502040204020203" charset="-122"/>
              <a:ea typeface="微软雅黑 Light" panose="020B0502040204020203" charset="-122"/>
              <a:cs typeface="汉仪晓波花月圆W" panose="00020600040101010101" charset="-122"/>
              <a:sym typeface="+mn-ea"/>
            </a:endParaRPr>
          </a:p>
        </p:txBody>
      </p:sp>
      <p:grpSp>
        <p:nvGrpSpPr>
          <p:cNvPr id="27" name="组合 26"/>
          <p:cNvGrpSpPr/>
          <p:nvPr/>
        </p:nvGrpSpPr>
        <p:grpSpPr>
          <a:xfrm>
            <a:off x="7043420" y="1548765"/>
            <a:ext cx="5391150" cy="5308600"/>
            <a:chOff x="11092" y="2439"/>
            <a:chExt cx="8490" cy="8360"/>
          </a:xfrm>
        </p:grpSpPr>
        <p:sp>
          <p:nvSpPr>
            <p:cNvPr id="13" name="任意多边形 12"/>
            <p:cNvSpPr/>
            <p:nvPr/>
          </p:nvSpPr>
          <p:spPr>
            <a:xfrm rot="21300000" flipH="1">
              <a:off x="11464" y="2439"/>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A0B3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任意多边形 2"/>
            <p:cNvSpPr/>
            <p:nvPr/>
          </p:nvSpPr>
          <p:spPr>
            <a:xfrm rot="10800000" flipV="1">
              <a:off x="11092" y="3057"/>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文本框 1"/>
          <p:cNvSpPr txBox="1"/>
          <p:nvPr/>
        </p:nvSpPr>
        <p:spPr>
          <a:xfrm>
            <a:off x="812800" y="1433195"/>
            <a:ext cx="1533525" cy="368300"/>
          </a:xfrm>
          <a:prstGeom prst="rect">
            <a:avLst/>
          </a:prstGeom>
          <a:noFill/>
        </p:spPr>
        <p:txBody>
          <a:bodyPr wrap="none" rtlCol="0" anchor="t">
            <a:spAutoFit/>
          </a:bodyPr>
          <a:lstStyle/>
          <a:p>
            <a:r>
              <a:rPr lang="en-US" altLang="zh-CN" b="1">
                <a:solidFill>
                  <a:schemeClr val="bg1"/>
                </a:solidFill>
                <a:latin typeface="Microsoft YaHei Bold" panose="020B0502040204020203" charset="-122"/>
                <a:ea typeface="Microsoft YaHei Bold" panose="020B0502040204020203" charset="-122"/>
                <a:cs typeface="微软雅黑" panose="020B0503020204020204" charset="-122"/>
                <a:sym typeface="+mn-ea"/>
              </a:rPr>
              <a:t>CONTENTS</a:t>
            </a:r>
            <a:r>
              <a:rPr lang="en-US" altLang="zh-CN">
                <a:solidFill>
                  <a:schemeClr val="bg1"/>
                </a:solidFill>
                <a:highlight>
                  <a:srgbClr val="FFFF00"/>
                </a:highlight>
                <a:latin typeface="微软雅黑" panose="020B0503020204020204" charset="-122"/>
                <a:ea typeface="微软雅黑" panose="020B0503020204020204" charset="-122"/>
                <a:cs typeface="微软雅黑" panose="020B0503020204020204" charset="-122"/>
                <a:sym typeface="+mn-ea"/>
              </a:rPr>
              <a:t> </a:t>
            </a:r>
            <a:endParaRPr lang="zh-CN" altLang="en-US"/>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7"/>
            </p:custDataLst>
          </p:nvPr>
        </p:nvGrpSpPr>
        <p:grpSpPr>
          <a:xfrm>
            <a:off x="10221595" y="5700395"/>
            <a:ext cx="1275080" cy="506730"/>
            <a:chOff x="3768308" y="2508637"/>
            <a:chExt cx="4655383" cy="1847076"/>
          </a:xfrm>
          <a:solidFill>
            <a:schemeClr val="bg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20817322">
            <a:off x="-773348" y="-477217"/>
            <a:ext cx="6480194" cy="738663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817436" y="-461850"/>
            <a:ext cx="6398930" cy="68572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772237" y="-460317"/>
            <a:ext cx="6224504" cy="61310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5515578" y="4519"/>
            <a:ext cx="10923270" cy="56012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1" cstate="screen"/>
            <a:srcRect/>
            <a:stretch>
              <a:fillRect l="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p:cNvSpPr txBox="1"/>
          <p:nvPr/>
        </p:nvSpPr>
        <p:spPr>
          <a:xfrm>
            <a:off x="6272530" y="3103880"/>
            <a:ext cx="5706745"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3020204020204" charset="-122"/>
                <a:ea typeface="微软雅黑" panose="020B0503020204020204" charset="-122"/>
                <a:sym typeface="+mn-ea"/>
              </a:rPr>
              <a:t>Hadoop总体架构</a:t>
            </a:r>
            <a:endParaRPr lang="zh-CN" altLang="en-US" sz="5400" b="1" dirty="0">
              <a:solidFill>
                <a:schemeClr val="tx1">
                  <a:lumMod val="85000"/>
                  <a:lumOff val="15000"/>
                </a:schemeClr>
              </a:solidFill>
              <a:effectLst/>
              <a:latin typeface="微软雅黑" panose="020B0503020204020204" charset="-122"/>
              <a:ea typeface="微软雅黑" panose="020B0503020204020204" charset="-122"/>
            </a:endParaRPr>
          </a:p>
        </p:txBody>
      </p:sp>
      <p:sp>
        <p:nvSpPr>
          <p:cNvPr id="6" name="文本框 5"/>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3020204020204" charset="-122"/>
                <a:ea typeface="微软雅黑" panose="020B0503020204020204" charset="-122"/>
              </a:rPr>
              <a:t>03</a:t>
            </a:r>
            <a:endParaRPr lang="en-US" altLang="zh-CN" sz="9600" b="1" dirty="0">
              <a:solidFill>
                <a:srgbClr val="033F7B"/>
              </a:solidFill>
              <a:effectLst/>
              <a:latin typeface="微软雅黑" panose="020B0503020204020204" charset="-122"/>
              <a:ea typeface="微软雅黑" panose="020B0503020204020204"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任意多边形 3"/>
          <p:cNvSpPr/>
          <p:nvPr/>
        </p:nvSpPr>
        <p:spPr>
          <a:xfrm rot="20817322">
            <a:off x="-686435" y="-502920"/>
            <a:ext cx="6030595" cy="560514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33" h="8696">
                <a:moveTo>
                  <a:pt x="2008" y="0"/>
                </a:moveTo>
                <a:lnTo>
                  <a:pt x="8423" y="1486"/>
                </a:lnTo>
                <a:cubicBezTo>
                  <a:pt x="9132" y="2163"/>
                  <a:pt x="9544" y="3077"/>
                  <a:pt x="9529" y="3860"/>
                </a:cubicBezTo>
                <a:cubicBezTo>
                  <a:pt x="9667" y="6175"/>
                  <a:pt x="6316" y="8172"/>
                  <a:pt x="2900" y="8568"/>
                </a:cubicBezTo>
                <a:lnTo>
                  <a:pt x="2688" y="8595"/>
                </a:lnTo>
                <a:lnTo>
                  <a:pt x="2474" y="8618"/>
                </a:lnTo>
                <a:lnTo>
                  <a:pt x="2258" y="8638"/>
                </a:lnTo>
                <a:lnTo>
                  <a:pt x="2040" y="8656"/>
                </a:lnTo>
                <a:lnTo>
                  <a:pt x="1821" y="8670"/>
                </a:lnTo>
                <a:lnTo>
                  <a:pt x="1600" y="8681"/>
                </a:lnTo>
                <a:lnTo>
                  <a:pt x="1378" y="8689"/>
                </a:lnTo>
                <a:lnTo>
                  <a:pt x="1153" y="8694"/>
                </a:lnTo>
                <a:lnTo>
                  <a:pt x="928" y="8696"/>
                </a:lnTo>
                <a:cubicBezTo>
                  <a:pt x="608" y="8695"/>
                  <a:pt x="348" y="8688"/>
                  <a:pt x="0" y="8668"/>
                </a:cubicBezTo>
                <a:lnTo>
                  <a:pt x="2008" y="0"/>
                </a:lnTo>
                <a:close/>
              </a:path>
            </a:pathLst>
          </a:custGeom>
          <a:solidFill>
            <a:srgbClr val="06447F">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4258311" y="604495"/>
            <a:ext cx="38588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Hadoop起源和发展</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5" name="直接连接符 4"/>
          <p:cNvCxnSpPr/>
          <p:nvPr>
            <p:custDataLst>
              <p:tags r:id="rId2"/>
            </p:custDataLst>
          </p:nvPr>
        </p:nvCxnSpPr>
        <p:spPr>
          <a:xfrm>
            <a:off x="6015522" y="144962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238885" y="1675765"/>
            <a:ext cx="9975850" cy="4491355"/>
          </a:xfrm>
          <a:prstGeom prst="rect">
            <a:avLst/>
          </a:prstGeom>
          <a:noFill/>
        </p:spPr>
        <p:txBody>
          <a:bodyPr wrap="square" rtlCol="0">
            <a:noAutofit/>
          </a:bodyPr>
          <a:lstStyle/>
          <a:p>
            <a:pPr indent="457200" fontAlgn="auto">
              <a:lnSpc>
                <a:spcPct val="130000"/>
              </a:lnSpc>
            </a:pPr>
            <a:r>
              <a:rPr lang="en-US" altLang="zh-CN" sz="2000">
                <a:sym typeface="+mn-ea"/>
              </a:rPr>
              <a:t>Hadoop</a:t>
            </a:r>
            <a:r>
              <a:rPr lang="zh-CN" altLang="en-US" sz="2000">
                <a:sym typeface="+mn-ea"/>
              </a:rPr>
              <a:t>是一套开源的软件平台，</a:t>
            </a:r>
            <a:r>
              <a:rPr lang="zh-CN" altLang="en-US" sz="2000">
                <a:sym typeface="+mn-ea"/>
              </a:rPr>
              <a:t>是一个分布式系统基础架构</a:t>
            </a:r>
            <a:r>
              <a:rPr lang="zh-CN" altLang="en-US" sz="2000">
                <a:sym typeface="+mn-ea"/>
              </a:rPr>
              <a:t>，</a:t>
            </a:r>
            <a:r>
              <a:rPr lang="zh-CN" altLang="en-US" sz="2000">
                <a:sym typeface="+mn-ea"/>
              </a:rPr>
              <a:t>它支持在商品硬件构建的大型集群上运行的应用程序</a:t>
            </a:r>
            <a:r>
              <a:rPr lang="zh-CN" altLang="en-US" sz="2000">
                <a:sym typeface="+mn-ea"/>
              </a:rPr>
              <a:t>，对海量数据进行分布式处理。</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sym typeface="+mn-ea"/>
              </a:rPr>
              <a:t>Hadoop</a:t>
            </a:r>
            <a:r>
              <a:rPr lang="zh-CN" altLang="en-US" sz="2000"/>
              <a:t>最早起源于</a:t>
            </a:r>
            <a:r>
              <a:rPr lang="en-US" altLang="zh-CN" sz="2000"/>
              <a:t>Nutch</a:t>
            </a:r>
            <a:r>
              <a:rPr lang="zh-CN" altLang="en-US" sz="2000"/>
              <a:t>项目。</a:t>
            </a:r>
            <a:r>
              <a:rPr lang="en-US" altLang="zh-CN" sz="2000"/>
              <a:t>Nutch</a:t>
            </a:r>
            <a:r>
              <a:rPr lang="zh-CN" altLang="en-US" sz="2000"/>
              <a:t>的设计目标是构建一个大型的全网搜索引擎，包括网页抓取、索引、查询等功能，但随着抓取网页数量的增加，遇到了严重的可扩展性问题</a:t>
            </a:r>
            <a:r>
              <a:rPr lang="en-US" altLang="zh-CN" sz="2000"/>
              <a:t>——</a:t>
            </a:r>
            <a:r>
              <a:rPr lang="zh-CN" altLang="en-US" sz="2000"/>
              <a:t>如何解决数十亿网页的存储和索引问题。</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2003</a:t>
            </a:r>
            <a:r>
              <a:rPr lang="zh-CN" altLang="en-US" sz="2000"/>
              <a:t>年、</a:t>
            </a:r>
            <a:r>
              <a:rPr lang="en-US" altLang="zh-CN" sz="2000"/>
              <a:t>2004</a:t>
            </a:r>
            <a:r>
              <a:rPr lang="zh-CN" altLang="en-US" sz="2000"/>
              <a:t>年谷歌发表的两篇论文为该问题提供了可行的解决方案。</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a:t>
            </a:r>
            <a:r>
              <a:rPr lang="zh-CN" altLang="en-US" sz="2000"/>
              <a:t>分布式文件系统（</a:t>
            </a:r>
            <a:r>
              <a:rPr lang="en-US" altLang="zh-CN" sz="2000"/>
              <a:t>GFS</a:t>
            </a:r>
            <a:r>
              <a:rPr lang="zh-CN" altLang="en-US" sz="2000"/>
              <a:t>），可用于处理海量网页的存储。</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a:t>
            </a:r>
            <a:r>
              <a:rPr lang="zh-CN" altLang="en-US" sz="2000"/>
              <a:t>分布式计算框架</a:t>
            </a:r>
            <a:r>
              <a:rPr lang="en-US" altLang="zh-CN" sz="2000"/>
              <a:t>M</a:t>
            </a:r>
            <a:r>
              <a:rPr lang="en-US" altLang="zh-CN" sz="2000"/>
              <a:t>apReduce</a:t>
            </a:r>
            <a:r>
              <a:rPr lang="zh-CN" altLang="en-US" sz="2000"/>
              <a:t>，可用于处理海量网页的索引计算问题。</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Nutch</a:t>
            </a:r>
            <a:r>
              <a:rPr lang="zh-CN" altLang="en-US" sz="2000"/>
              <a:t>的开发人员完成了相应的开源实现</a:t>
            </a:r>
            <a:r>
              <a:rPr lang="en-US" altLang="zh-CN" sz="2000"/>
              <a:t>HDFS</a:t>
            </a:r>
            <a:r>
              <a:rPr lang="zh-CN" altLang="en-US" sz="2000"/>
              <a:t>和</a:t>
            </a:r>
            <a:r>
              <a:rPr lang="en-US" altLang="zh-CN" sz="2000">
                <a:sym typeface="+mn-ea"/>
              </a:rPr>
              <a:t>MapReduce</a:t>
            </a:r>
            <a:r>
              <a:rPr lang="zh-CN" altLang="en-US" sz="2000"/>
              <a:t>，并从</a:t>
            </a:r>
            <a:r>
              <a:rPr lang="en-US" altLang="zh-CN" sz="2000"/>
              <a:t>Nutch</a:t>
            </a:r>
            <a:r>
              <a:rPr lang="zh-CN" altLang="en-US" sz="2000"/>
              <a:t>中剥离成为独立项目</a:t>
            </a:r>
            <a:r>
              <a:rPr lang="en-US" altLang="zh-CN" sz="2000">
                <a:sym typeface="+mn-ea"/>
              </a:rPr>
              <a:t>Hadoop</a:t>
            </a:r>
            <a:r>
              <a:rPr lang="zh-CN" altLang="en-US" sz="2000"/>
              <a:t>，到</a:t>
            </a:r>
            <a:r>
              <a:rPr lang="en-US" altLang="zh-CN" sz="2000"/>
              <a:t>2008</a:t>
            </a:r>
            <a:r>
              <a:rPr lang="zh-CN" altLang="en-US" sz="2000"/>
              <a:t>年</a:t>
            </a:r>
            <a:r>
              <a:rPr lang="en-US" altLang="zh-CN" sz="2000"/>
              <a:t>1</a:t>
            </a:r>
            <a:r>
              <a:rPr lang="zh-CN" altLang="en-US" sz="2000"/>
              <a:t>月，</a:t>
            </a:r>
            <a:r>
              <a:rPr lang="en-US" altLang="zh-CN" sz="2000">
                <a:sym typeface="+mn-ea"/>
              </a:rPr>
              <a:t>Hadoop</a:t>
            </a:r>
            <a:r>
              <a:rPr lang="zh-CN" altLang="en-US" sz="2000"/>
              <a:t>成为</a:t>
            </a:r>
            <a:r>
              <a:rPr lang="en-US" altLang="zh-CN" sz="2000"/>
              <a:t>Apache</a:t>
            </a:r>
            <a:r>
              <a:rPr lang="zh-CN" altLang="en-US" sz="2000"/>
              <a:t>顶级项目，迎来了它的快速发展期。</a:t>
            </a:r>
            <a:endParaRPr lang="zh-CN" altLang="en-US" sz="2000"/>
          </a:p>
          <a:p>
            <a:pPr indent="508000" algn="l" fontAlgn="auto">
              <a:lnSpc>
                <a:spcPct val="130000"/>
              </a:lnSpc>
              <a:buClrTx/>
              <a:buSzTx/>
              <a:buFontTx/>
              <a:extLst>
                <a:ext uri="{35155182-B16C-46BC-9424-99874614C6A1}">
                  <wpsdc:indentchars xmlns:wpsdc="http://www.wps.cn/officeDocument/2017/drawingmlCustomData" val="200" checksum="282533468"/>
                </a:ext>
              </a:extLst>
            </a:pPr>
            <a:r>
              <a:rPr lang="en-US" altLang="zh-CN" sz="2000"/>
              <a:t>Hadoop经过多年的发展，已经形成了一个相当成熟的生态系统。</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endParaRPr lang="zh-CN" altLang="en-US" sz="200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4867911" y="604495"/>
            <a:ext cx="26396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Hadoop</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特点</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5" name="直接连接符 4"/>
          <p:cNvCxnSpPr/>
          <p:nvPr>
            <p:custDataLst>
              <p:tags r:id="rId2"/>
            </p:custDataLst>
          </p:nvPr>
        </p:nvCxnSpPr>
        <p:spPr>
          <a:xfrm>
            <a:off x="6015522" y="144962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179830" y="1714500"/>
            <a:ext cx="9975850" cy="4175760"/>
          </a:xfrm>
          <a:prstGeom prst="rect">
            <a:avLst/>
          </a:prstGeom>
          <a:noFill/>
        </p:spPr>
        <p:txBody>
          <a:bodyPr wrap="square" rtlCol="0">
            <a:noAutofit/>
          </a:bodyPr>
          <a:lstStyle/>
          <a:p>
            <a:pPr indent="609600" algn="l" fontAlgn="auto">
              <a:lnSpc>
                <a:spcPct val="130000"/>
              </a:lnSpc>
              <a:buClrTx/>
              <a:buSzTx/>
              <a:buFontTx/>
              <a:extLst>
                <a:ext uri="{35155182-B16C-46BC-9424-99874614C6A1}">
                  <wpsdc:indentchars xmlns:wpsdc="http://www.wps.cn/officeDocument/2017/drawingmlCustomData" val="200" checksum="4158780845"/>
                </a:ext>
              </a:extLst>
            </a:pPr>
            <a:r>
              <a:rPr lang="zh-CN" sz="2400" b="1">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rPr>
              <a:t>Hadoop的特点：</a:t>
            </a:r>
            <a:endParaRPr lang="zh-CN" sz="2400" b="1">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endParaRPr>
          </a:p>
          <a:p>
            <a:pPr indent="508000" fontAlgn="auto">
              <a:lnSpc>
                <a:spcPct val="130000"/>
              </a:lnSpc>
              <a:extLst>
                <a:ext uri="{35155182-B16C-46BC-9424-99874614C6A1}">
                  <wpsdc:indentchars xmlns:wpsdc="http://www.wps.cn/officeDocument/2017/drawingmlCustomData" val="200" checksum="282533468"/>
                </a:ext>
              </a:extLst>
            </a:pPr>
            <a:r>
              <a:rPr lang="en-US" altLang="zh-CN" sz="2000"/>
              <a:t>1</a:t>
            </a:r>
            <a:r>
              <a:rPr lang="zh-CN" altLang="en-US" sz="2000"/>
              <a:t>）</a:t>
            </a:r>
            <a:r>
              <a:rPr lang="zh-CN" altLang="en-US" sz="2000" b="1"/>
              <a:t>高可靠性。</a:t>
            </a:r>
            <a:r>
              <a:rPr lang="en-US" altLang="zh-CN" sz="2000"/>
              <a:t>Hadoop</a:t>
            </a:r>
            <a:r>
              <a:rPr lang="zh-CN" altLang="en-US" sz="2000"/>
              <a:t>的数据存储有多个备份，集群部署在不同机器上，可以防止一个节点宕机造成集群损坏。当数据处理请求失败时，</a:t>
            </a:r>
            <a:r>
              <a:rPr lang="en-US" altLang="zh-CN" sz="2000"/>
              <a:t>Hadoop</a:t>
            </a:r>
            <a:r>
              <a:rPr lang="zh-CN" altLang="en-US" sz="2000"/>
              <a:t>将自动重新部署计算任务。</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2</a:t>
            </a:r>
            <a:r>
              <a:rPr lang="zh-CN" altLang="en-US" sz="2000"/>
              <a:t>）</a:t>
            </a:r>
            <a:r>
              <a:rPr lang="zh-CN" altLang="en-US" sz="2000" b="1"/>
              <a:t>高扩展性。</a:t>
            </a:r>
            <a:r>
              <a:rPr lang="en-US" altLang="zh-CN" sz="2000"/>
              <a:t>Hadoop</a:t>
            </a:r>
            <a:r>
              <a:rPr lang="zh-CN" altLang="en-US" sz="2000"/>
              <a:t>是在可用的计算机集群间分配数据并完成计算任务的。为集群添加新的节点并不复杂，因此可以很容易地对集群进行节点的扩展。</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3</a:t>
            </a:r>
            <a:r>
              <a:rPr lang="zh-CN" altLang="en-US" sz="2000"/>
              <a:t>）</a:t>
            </a:r>
            <a:r>
              <a:rPr lang="zh-CN" altLang="en-US" sz="2000" b="1"/>
              <a:t>高效性。</a:t>
            </a:r>
            <a:r>
              <a:rPr lang="en-US" altLang="zh-CN" sz="2000"/>
              <a:t>Hadoop</a:t>
            </a:r>
            <a:r>
              <a:rPr lang="zh-CN" altLang="en-US" sz="2000"/>
              <a:t>可以在节点之间动态地移动数据，在数据所在节点进行并行处理，并保证各个节点的动态平衡，因此处理速度非常快。</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4</a:t>
            </a:r>
            <a:r>
              <a:rPr lang="zh-CN" altLang="en-US" sz="2000"/>
              <a:t>）</a:t>
            </a:r>
            <a:r>
              <a:rPr lang="zh-CN" altLang="en-US" sz="2000" b="1"/>
              <a:t>低成本。</a:t>
            </a:r>
            <a:r>
              <a:rPr lang="en-US" altLang="zh-CN" sz="2000">
                <a:sym typeface="+mn-ea"/>
              </a:rPr>
              <a:t>Hadoop</a:t>
            </a:r>
            <a:r>
              <a:rPr lang="zh-CN" altLang="en-US" sz="2000">
                <a:sym typeface="+mn-ea"/>
              </a:rPr>
              <a:t>可构建在廉价机器上，不要求机器的配置达到极高的标准，通过提供多个副本和容错机制提高集群的可靠性。</a:t>
            </a:r>
            <a:endParaRPr lang="en-US" altLang="zh-CN" sz="200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5274311" y="604495"/>
            <a:ext cx="18268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Hadoop</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5" name="直接连接符 4"/>
          <p:cNvCxnSpPr/>
          <p:nvPr>
            <p:custDataLst>
              <p:tags r:id="rId2"/>
            </p:custDataLst>
          </p:nvPr>
        </p:nvCxnSpPr>
        <p:spPr>
          <a:xfrm>
            <a:off x="6015522" y="144962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23" name="图片 2"/>
          <p:cNvPicPr>
            <a:picLocks noChangeAspect="1"/>
          </p:cNvPicPr>
          <p:nvPr/>
        </p:nvPicPr>
        <p:blipFill>
          <a:blip r:embed="rId3"/>
          <a:srcRect r="31513"/>
          <a:stretch>
            <a:fillRect/>
          </a:stretch>
        </p:blipFill>
        <p:spPr>
          <a:xfrm>
            <a:off x="2481580" y="1527810"/>
            <a:ext cx="7560945" cy="4883150"/>
          </a:xfrm>
          <a:prstGeom prst="rect">
            <a:avLst/>
          </a:prstGeom>
          <a:noFill/>
          <a:ln>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4461511" y="604495"/>
            <a:ext cx="34524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Hadoop核心</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组件</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5" name="直接连接符 4"/>
          <p:cNvCxnSpPr/>
          <p:nvPr>
            <p:custDataLst>
              <p:tags r:id="rId2"/>
            </p:custDataLst>
          </p:nvPr>
        </p:nvCxnSpPr>
        <p:spPr>
          <a:xfrm>
            <a:off x="6015522" y="144962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238885" y="1675765"/>
            <a:ext cx="9975850" cy="2957830"/>
          </a:xfrm>
          <a:prstGeom prst="rect">
            <a:avLst/>
          </a:prstGeom>
          <a:noFill/>
        </p:spPr>
        <p:txBody>
          <a:bodyPr wrap="square" rtlCol="0">
            <a:noAutofit/>
          </a:bodyPr>
          <a:lstStyle/>
          <a:p>
            <a:pPr indent="508000" fontAlgn="auto">
              <a:lnSpc>
                <a:spcPct val="130000"/>
              </a:lnSpc>
              <a:extLst>
                <a:ext uri="{35155182-B16C-46BC-9424-99874614C6A1}">
                  <wpsdc:indentchars xmlns:wpsdc="http://www.wps.cn/officeDocument/2017/drawingmlCustomData" val="200" checksum="282533468"/>
                </a:ext>
              </a:extLst>
            </a:pPr>
            <a:r>
              <a:rPr lang="en-US" altLang="zh-CN" sz="2000">
                <a:sym typeface="+mn-ea"/>
              </a:rPr>
              <a:t>HDFS</a:t>
            </a:r>
            <a:r>
              <a:rPr lang="zh-CN" altLang="en-US" sz="2000">
                <a:sym typeface="+mn-ea"/>
              </a:rPr>
              <a:t>：</a:t>
            </a:r>
            <a:r>
              <a:rPr lang="en-US" altLang="zh-CN" sz="2000">
                <a:sym typeface="+mn-ea"/>
              </a:rPr>
              <a:t>Hadoop </a:t>
            </a:r>
            <a:r>
              <a:rPr lang="zh-CN" altLang="en-US" sz="2000">
                <a:sym typeface="+mn-ea"/>
              </a:rPr>
              <a:t>的</a:t>
            </a:r>
            <a:r>
              <a:rPr lang="zh-CN" altLang="en-US" sz="2000" b="1">
                <a:sym typeface="+mn-ea"/>
              </a:rPr>
              <a:t>分布式文件系统</a:t>
            </a:r>
            <a:r>
              <a:rPr lang="zh-CN" altLang="en-US" sz="2000">
                <a:sym typeface="+mn-ea"/>
              </a:rPr>
              <a:t>，用于可靠</a:t>
            </a:r>
            <a:r>
              <a:rPr lang="zh-CN" altLang="en-US" sz="2000" b="1">
                <a:sym typeface="+mn-ea"/>
              </a:rPr>
              <a:t>存储</a:t>
            </a:r>
            <a:r>
              <a:rPr lang="zh-CN" altLang="en-US" sz="2000">
                <a:sym typeface="+mn-ea"/>
              </a:rPr>
              <a:t>大规模数据集</a:t>
            </a:r>
            <a:r>
              <a:rPr lang="en-US" altLang="zh-CN" sz="2000">
                <a:sym typeface="+mn-ea"/>
              </a:rPr>
              <a:t>。</a:t>
            </a:r>
            <a:endParaRPr lang="en-US" altLang="zh-CN" sz="2000"/>
          </a:p>
          <a:p>
            <a:pPr marL="0" indent="508000" algn="l">
              <a:lnSpc>
                <a:spcPct val="130000"/>
              </a:lnSpc>
              <a:buClrTx/>
              <a:buSzTx/>
              <a:buFontTx/>
              <a:buNone/>
              <a:extLst>
                <a:ext uri="{35155182-B16C-46BC-9424-99874614C6A1}">
                  <wpsdc:indentchars xmlns:wpsdc="http://www.wps.cn/officeDocument/2017/drawingmlCustomData" val="200" checksum="282533468"/>
                </a:ext>
              </a:extLst>
            </a:pPr>
            <a:r>
              <a:rPr lang="en-US" altLang="zh-CN" sz="2000">
                <a:sym typeface="+mn-ea"/>
              </a:rPr>
              <a:t>MapReduce</a:t>
            </a:r>
            <a:r>
              <a:rPr lang="zh-CN" altLang="en-US" sz="2000">
                <a:sym typeface="+mn-ea"/>
              </a:rPr>
              <a:t>：</a:t>
            </a:r>
            <a:r>
              <a:rPr lang="en-US" altLang="zh-CN" sz="2000">
                <a:sym typeface="+mn-ea"/>
              </a:rPr>
              <a:t>Hadoop </a:t>
            </a:r>
            <a:r>
              <a:rPr lang="zh-CN" altLang="en-US" sz="2000">
                <a:sym typeface="+mn-ea"/>
              </a:rPr>
              <a:t>的</a:t>
            </a:r>
            <a:r>
              <a:rPr lang="zh-CN" altLang="en-US" sz="2000" b="1">
                <a:sym typeface="+mn-ea"/>
              </a:rPr>
              <a:t>基础计算框架</a:t>
            </a:r>
            <a:r>
              <a:rPr lang="zh-CN" altLang="en-US" sz="2000">
                <a:sym typeface="+mn-ea"/>
              </a:rPr>
              <a:t>，用于分布式</a:t>
            </a:r>
            <a:r>
              <a:rPr lang="zh-CN" altLang="en-US" sz="2000" b="1">
                <a:sym typeface="+mn-ea"/>
              </a:rPr>
              <a:t>并行处理</a:t>
            </a:r>
            <a:r>
              <a:rPr lang="zh-CN" altLang="en-US" sz="2000">
                <a:sym typeface="+mn-ea"/>
              </a:rPr>
              <a:t>大规模数据</a:t>
            </a:r>
            <a:r>
              <a:rPr lang="en-US" altLang="zh-CN" sz="2000">
                <a:sym typeface="+mn-ea"/>
              </a:rPr>
              <a:t>。</a:t>
            </a:r>
            <a:endParaRPr lang="en-US" altLang="zh-CN" sz="2000"/>
          </a:p>
          <a:p>
            <a:pPr marL="0" indent="508000" algn="l">
              <a:lnSpc>
                <a:spcPct val="130000"/>
              </a:lnSpc>
              <a:buClrTx/>
              <a:buSzTx/>
              <a:buFontTx/>
              <a:buNone/>
              <a:extLst>
                <a:ext uri="{35155182-B16C-46BC-9424-99874614C6A1}">
                  <wpsdc:indentchars xmlns:wpsdc="http://www.wps.cn/officeDocument/2017/drawingmlCustomData" val="200" checksum="282533468"/>
                </a:ext>
              </a:extLst>
            </a:pPr>
            <a:r>
              <a:rPr lang="en-US" altLang="zh-CN" sz="2000">
                <a:sym typeface="+mn-ea"/>
              </a:rPr>
              <a:t>YARN</a:t>
            </a:r>
            <a:r>
              <a:rPr lang="zh-CN" altLang="en-US" sz="2000">
                <a:sym typeface="+mn-ea"/>
              </a:rPr>
              <a:t>：</a:t>
            </a:r>
            <a:r>
              <a:rPr lang="en-US" altLang="zh-CN" sz="2000">
                <a:sym typeface="+mn-ea"/>
              </a:rPr>
              <a:t>Hadoop </a:t>
            </a:r>
            <a:r>
              <a:rPr lang="zh-CN" altLang="en-US" sz="2000">
                <a:sym typeface="+mn-ea"/>
              </a:rPr>
              <a:t>的</a:t>
            </a:r>
            <a:r>
              <a:rPr lang="zh-CN" altLang="en-US" sz="2000" b="1">
                <a:sym typeface="+mn-ea"/>
              </a:rPr>
              <a:t>资源管理框架</a:t>
            </a:r>
            <a:r>
              <a:rPr lang="zh-CN" altLang="en-US" sz="2000">
                <a:sym typeface="+mn-ea"/>
              </a:rPr>
              <a:t>，负责</a:t>
            </a:r>
            <a:r>
              <a:rPr lang="zh-CN" altLang="en-US" sz="2000" b="1">
                <a:sym typeface="+mn-ea"/>
              </a:rPr>
              <a:t>集群资源的统一管理和作业调度</a:t>
            </a:r>
            <a:r>
              <a:rPr lang="en-US" altLang="zh-CN" sz="2000">
                <a:sym typeface="+mn-ea"/>
              </a:rPr>
              <a:t>。</a:t>
            </a:r>
            <a:endParaRPr lang="en-US" altLang="zh-CN" sz="2000"/>
          </a:p>
          <a:p>
            <a:pPr indent="508000" fontAlgn="auto">
              <a:lnSpc>
                <a:spcPct val="130000"/>
              </a:lnSpc>
              <a:extLst>
                <a:ext uri="{35155182-B16C-46BC-9424-99874614C6A1}">
                  <wpsdc:indentchars xmlns:wpsdc="http://www.wps.cn/officeDocument/2017/drawingmlCustomData" val="200" checksum="282533468"/>
                </a:ext>
              </a:extLst>
            </a:pPr>
            <a:endParaRPr lang="zh-CN" altLang="en-US" sz="200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5274311" y="604495"/>
            <a:ext cx="18268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Hadoop</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5" name="直接连接符 4"/>
          <p:cNvCxnSpPr/>
          <p:nvPr>
            <p:custDataLst>
              <p:tags r:id="rId2"/>
            </p:custDataLst>
          </p:nvPr>
        </p:nvCxnSpPr>
        <p:spPr>
          <a:xfrm>
            <a:off x="6015522" y="144962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pic>
        <p:nvPicPr>
          <p:cNvPr id="3" name="图片 1" descr="IMG_256"/>
          <p:cNvPicPr>
            <a:picLocks noChangeAspect="1"/>
          </p:cNvPicPr>
          <p:nvPr/>
        </p:nvPicPr>
        <p:blipFill>
          <a:blip r:embed="rId3"/>
          <a:stretch>
            <a:fillRect/>
          </a:stretch>
        </p:blipFill>
        <p:spPr>
          <a:xfrm>
            <a:off x="646430" y="1624965"/>
            <a:ext cx="11072495" cy="4695825"/>
          </a:xfrm>
          <a:prstGeom prst="rect">
            <a:avLst/>
          </a:prstGeom>
          <a:noFill/>
          <a:ln w="9525">
            <a:no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4055111" y="450825"/>
            <a:ext cx="42652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Hadoop</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生态系统组件</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5" name="直接连接符 4"/>
          <p:cNvCxnSpPr/>
          <p:nvPr>
            <p:custDataLst>
              <p:tags r:id="rId2"/>
            </p:custDataLst>
          </p:nvPr>
        </p:nvCxnSpPr>
        <p:spPr>
          <a:xfrm>
            <a:off x="6015522" y="129595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62610" y="1449705"/>
            <a:ext cx="11221720" cy="5131435"/>
          </a:xfrm>
          <a:prstGeom prst="rect">
            <a:avLst/>
          </a:prstGeom>
          <a:noFill/>
        </p:spPr>
        <p:txBody>
          <a:bodyPr wrap="square" rtlCol="0">
            <a:noAutofit/>
          </a:bodyPr>
          <a:p>
            <a:pPr marL="0" indent="457200" algn="l">
              <a:lnSpc>
                <a:spcPct val="130000"/>
              </a:lnSpc>
              <a:buClrTx/>
              <a:buSzTx/>
              <a:buNone/>
              <a:extLst>
                <a:ext uri="{35155182-B16C-46BC-9424-99874614C6A1}">
                  <wpsdc:indentchars xmlns:wpsdc="http://www.wps.cn/officeDocument/2017/drawingmlCustomData" val="200" checksum="59296752"/>
                </a:ext>
              </a:extLst>
            </a:pPr>
            <a:r>
              <a:rPr lang="en-US" altLang="zh-CN"/>
              <a:t>1</a:t>
            </a:r>
            <a:r>
              <a:rPr lang="zh-CN" altLang="en-US"/>
              <a:t>）</a:t>
            </a:r>
            <a:r>
              <a:rPr lang="en-US" altLang="zh-CN"/>
              <a:t>Hive</a:t>
            </a:r>
            <a:r>
              <a:rPr lang="zh-CN" altLang="en-US"/>
              <a:t>：建立在</a:t>
            </a:r>
            <a:r>
              <a:rPr lang="en-US" altLang="zh-CN"/>
              <a:t>Hadoop</a:t>
            </a:r>
            <a:r>
              <a:rPr lang="zh-CN" altLang="en-US"/>
              <a:t>基础上的数据仓库框架，用于存储、查询和分析大规模数据。</a:t>
            </a:r>
            <a:endParaRPr lang="zh-CN" altLang="en-US"/>
          </a:p>
          <a:p>
            <a:pPr marL="0" indent="457200" algn="l">
              <a:lnSpc>
                <a:spcPct val="130000"/>
              </a:lnSpc>
              <a:buClrTx/>
              <a:buSzTx/>
              <a:buNone/>
              <a:extLst>
                <a:ext uri="{35155182-B16C-46BC-9424-99874614C6A1}">
                  <wpsdc:indentchars xmlns:wpsdc="http://www.wps.cn/officeDocument/2017/drawingmlCustomData" val="200" checksum="59296752"/>
                </a:ext>
              </a:extLst>
            </a:pPr>
            <a:r>
              <a:rPr lang="en-US" altLang="zh-CN"/>
              <a:t>2</a:t>
            </a:r>
            <a:r>
              <a:rPr lang="zh-CN" altLang="en-US"/>
              <a:t>）</a:t>
            </a:r>
            <a:r>
              <a:rPr lang="en-US" altLang="zh-CN"/>
              <a:t>ZooKeeper</a:t>
            </a:r>
            <a:r>
              <a:rPr lang="zh-CN" altLang="en-US"/>
              <a:t>：用于保证集群功能正常、通知处理异常以及解决分布式环境下数据管理问题的监控工具。</a:t>
            </a:r>
            <a:endParaRPr lang="zh-CN" altLang="en-US"/>
          </a:p>
          <a:p>
            <a:pPr marL="0" indent="457200" algn="l">
              <a:lnSpc>
                <a:spcPct val="130000"/>
              </a:lnSpc>
              <a:buClrTx/>
              <a:buSzTx/>
              <a:buNone/>
              <a:extLst>
                <a:ext uri="{35155182-B16C-46BC-9424-99874614C6A1}">
                  <wpsdc:indentchars xmlns:wpsdc="http://www.wps.cn/officeDocument/2017/drawingmlCustomData" val="200" checksum="59296752"/>
                </a:ext>
              </a:extLst>
            </a:pPr>
            <a:r>
              <a:rPr lang="en-US" altLang="zh-CN"/>
              <a:t>3</a:t>
            </a:r>
            <a:r>
              <a:rPr lang="zh-CN" altLang="en-US"/>
              <a:t>）</a:t>
            </a:r>
            <a:r>
              <a:rPr lang="en-US" altLang="zh-CN"/>
              <a:t>HBase</a:t>
            </a:r>
            <a:r>
              <a:rPr lang="zh-CN" altLang="en-US"/>
              <a:t>：面向非结构化数据的可伸缩、高可靠、高性能的分布式列式数据库，可通过</a:t>
            </a:r>
            <a:r>
              <a:rPr lang="en-US" altLang="zh-CN"/>
              <a:t>MapReduce</a:t>
            </a:r>
            <a:r>
              <a:rPr lang="zh-CN" altLang="en-US"/>
              <a:t>进行实时读写和并行计算。</a:t>
            </a:r>
            <a:endParaRPr lang="zh-CN" altLang="en-US"/>
          </a:p>
          <a:p>
            <a:pPr marL="0" indent="457200" algn="l">
              <a:lnSpc>
                <a:spcPct val="130000"/>
              </a:lnSpc>
              <a:buClrTx/>
              <a:buSzTx/>
              <a:buNone/>
              <a:extLst>
                <a:ext uri="{35155182-B16C-46BC-9424-99874614C6A1}">
                  <wpsdc:indentchars xmlns:wpsdc="http://www.wps.cn/officeDocument/2017/drawingmlCustomData" val="200" checksum="59296752"/>
                </a:ext>
              </a:extLst>
            </a:pPr>
            <a:r>
              <a:rPr lang="en-US" altLang="zh-CN"/>
              <a:t>4</a:t>
            </a:r>
            <a:r>
              <a:rPr lang="zh-CN" altLang="en-US"/>
              <a:t>）</a:t>
            </a:r>
            <a:r>
              <a:rPr lang="en-US" altLang="zh-CN"/>
              <a:t>Spark</a:t>
            </a:r>
            <a:r>
              <a:rPr lang="zh-CN" altLang="en-US"/>
              <a:t>：快速、可扩展的大数据处理引擎，改进了</a:t>
            </a:r>
            <a:r>
              <a:rPr lang="en-US" altLang="zh-CN"/>
              <a:t>MapReduce</a:t>
            </a:r>
            <a:r>
              <a:rPr lang="zh-CN" altLang="en-US"/>
              <a:t>的缺点，适用于迭代算法和中间结果存储在内存中的数据挖掘与机器学习任务。</a:t>
            </a:r>
            <a:endParaRPr lang="zh-CN" altLang="en-US"/>
          </a:p>
          <a:p>
            <a:pPr marL="0" indent="457200" algn="l">
              <a:lnSpc>
                <a:spcPct val="130000"/>
              </a:lnSpc>
              <a:buClrTx/>
              <a:buSzTx/>
              <a:buNone/>
              <a:extLst>
                <a:ext uri="{35155182-B16C-46BC-9424-99874614C6A1}">
                  <wpsdc:indentchars xmlns:wpsdc="http://www.wps.cn/officeDocument/2017/drawingmlCustomData" val="200" checksum="59296752"/>
                </a:ext>
              </a:extLst>
            </a:pPr>
            <a:r>
              <a:rPr lang="en-US" altLang="zh-CN"/>
              <a:t>5</a:t>
            </a:r>
            <a:r>
              <a:rPr lang="zh-CN" altLang="en-US"/>
              <a:t>）</a:t>
            </a:r>
            <a:r>
              <a:rPr lang="en-US" altLang="zh-CN"/>
              <a:t>Flume</a:t>
            </a:r>
            <a:r>
              <a:rPr lang="zh-CN" altLang="en-US"/>
              <a:t>：高可用、高可靠的分布式日志采集、聚合和传输系统，适用于海量日志文件采集。</a:t>
            </a:r>
            <a:endParaRPr lang="zh-CN" altLang="en-US"/>
          </a:p>
          <a:p>
            <a:pPr marL="0" indent="457200" algn="l">
              <a:lnSpc>
                <a:spcPct val="130000"/>
              </a:lnSpc>
              <a:buClrTx/>
              <a:buSzTx/>
              <a:buNone/>
              <a:extLst>
                <a:ext uri="{35155182-B16C-46BC-9424-99874614C6A1}">
                  <wpsdc:indentchars xmlns:wpsdc="http://www.wps.cn/officeDocument/2017/drawingmlCustomData" val="200" checksum="59296752"/>
                </a:ext>
              </a:extLst>
            </a:pPr>
            <a:r>
              <a:rPr lang="en-US" altLang="zh-CN"/>
              <a:t>6</a:t>
            </a:r>
            <a:r>
              <a:rPr lang="zh-CN" altLang="en-US"/>
              <a:t>）</a:t>
            </a:r>
            <a:r>
              <a:rPr lang="en-US" altLang="zh-CN"/>
              <a:t>Kafka</a:t>
            </a:r>
            <a:r>
              <a:rPr lang="zh-CN" altLang="en-US"/>
              <a:t>：分布式的基于发布</a:t>
            </a:r>
            <a:r>
              <a:rPr lang="en-US" altLang="zh-CN"/>
              <a:t>/</a:t>
            </a:r>
            <a:r>
              <a:rPr lang="zh-CN" altLang="en-US"/>
              <a:t>订阅模式的消息队列，用于实时处理大数据，支持持久可靠存储和连接其他数据源的事件流平台。</a:t>
            </a:r>
            <a:endParaRPr lang="zh-CN" altLang="en-US"/>
          </a:p>
          <a:p>
            <a:pPr marL="0" indent="457200" algn="l">
              <a:lnSpc>
                <a:spcPct val="130000"/>
              </a:lnSpc>
              <a:buClrTx/>
              <a:buSzTx/>
              <a:buNone/>
              <a:extLst>
                <a:ext uri="{35155182-B16C-46BC-9424-99874614C6A1}">
                  <wpsdc:indentchars xmlns:wpsdc="http://www.wps.cn/officeDocument/2017/drawingmlCustomData" val="200" checksum="59296752"/>
                </a:ext>
              </a:extLst>
            </a:pPr>
            <a:r>
              <a:rPr lang="en-US" altLang="zh-CN"/>
              <a:t>7</a:t>
            </a:r>
            <a:r>
              <a:rPr lang="zh-CN" altLang="en-US"/>
              <a:t>）</a:t>
            </a:r>
            <a:r>
              <a:rPr lang="en-US" altLang="zh-CN"/>
              <a:t>Pig</a:t>
            </a:r>
            <a:r>
              <a:rPr lang="zh-CN" altLang="en-US"/>
              <a:t>：数据流编程工具，用于进行复杂的数据转换和分析任务。</a:t>
            </a:r>
            <a:endParaRPr lang="zh-CN" altLang="en-US"/>
          </a:p>
          <a:p>
            <a:pPr marL="0" indent="457200" algn="l">
              <a:lnSpc>
                <a:spcPct val="130000"/>
              </a:lnSpc>
              <a:buClrTx/>
              <a:buSzTx/>
              <a:buNone/>
              <a:extLst>
                <a:ext uri="{35155182-B16C-46BC-9424-99874614C6A1}">
                  <wpsdc:indentchars xmlns:wpsdc="http://www.wps.cn/officeDocument/2017/drawingmlCustomData" val="200" checksum="59296752"/>
                </a:ext>
              </a:extLst>
            </a:pPr>
            <a:r>
              <a:rPr lang="en-US" altLang="zh-CN"/>
              <a:t>8</a:t>
            </a:r>
            <a:r>
              <a:rPr lang="zh-CN" altLang="en-US"/>
              <a:t>）</a:t>
            </a:r>
            <a:r>
              <a:rPr lang="en-US" altLang="zh-CN"/>
              <a:t>Sqoop</a:t>
            </a:r>
            <a:r>
              <a:rPr lang="zh-CN" altLang="en-US"/>
              <a:t>：关系数据库导入导出工具，用于在</a:t>
            </a:r>
            <a:r>
              <a:rPr lang="en-US" altLang="zh-CN"/>
              <a:t> Hadoop </a:t>
            </a:r>
            <a:r>
              <a:rPr lang="zh-CN" altLang="en-US"/>
              <a:t>和关系型数据库之间进行数据传输。</a:t>
            </a:r>
            <a:endParaRPr lang="zh-CN" alt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A_文本框 3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1"/>
            </p:custDataLst>
          </p:nvPr>
        </p:nvSpPr>
        <p:spPr>
          <a:xfrm>
            <a:off x="9639313" y="922094"/>
            <a:ext cx="2552391" cy="7724140"/>
          </a:xfrm>
          <a:prstGeom prst="rect">
            <a:avLst/>
          </a:prstGeom>
          <a:noFill/>
        </p:spPr>
        <p:txBody>
          <a:bodyPr wrap="square" rtlCol="0">
            <a:spAutoFit/>
          </a:bodyPr>
          <a:lstStyle/>
          <a:p>
            <a:pPr algn="r"/>
            <a:r>
              <a:rPr lang="zh-CN" altLang="en-US" sz="49600" b="1">
                <a:solidFill>
                  <a:schemeClr val="bg1">
                    <a:lumMod val="50000"/>
                    <a:alpha val="9000"/>
                  </a:schemeClr>
                </a:solidFill>
                <a:latin typeface="Futura" panose="020B0602020204020303" charset="0"/>
                <a:ea typeface="Futura" panose="020B0602020204020303" charset="0"/>
                <a:cs typeface="Futura" panose="020B0602020204020303" charset="0"/>
              </a:rPr>
              <a:t> </a:t>
            </a:r>
            <a:endParaRPr lang="en-US" altLang="zh-CN" sz="49600" b="1">
              <a:solidFill>
                <a:schemeClr val="bg1">
                  <a:lumMod val="50000"/>
                  <a:alpha val="9000"/>
                </a:schemeClr>
              </a:solidFill>
              <a:latin typeface="Futura" panose="020B0602020204020303" charset="0"/>
              <a:ea typeface="Futura" panose="020B0602020204020303" charset="0"/>
              <a:cs typeface="Futura" panose="020B0602020204020303" charset="0"/>
            </a:endParaRPr>
          </a:p>
        </p:txBody>
      </p:sp>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2"/>
            </p:custDataLst>
          </p:nvPr>
        </p:nvGrpSpPr>
        <p:grpSpPr>
          <a:xfrm>
            <a:off x="11416817" y="47037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3"/>
            </p:custDataLst>
          </p:nvPr>
        </p:nvSpPr>
        <p:spPr>
          <a:xfrm rot="13500000" flipV="1">
            <a:off x="11372558" y="285452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450860" y="112959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48" name="文本框 47"/>
          <p:cNvSpPr txBox="1"/>
          <p:nvPr>
            <p:custDataLst>
              <p:tags r:id="rId5"/>
            </p:custDataLst>
          </p:nvPr>
        </p:nvSpPr>
        <p:spPr>
          <a:xfrm>
            <a:off x="1673860" y="2626995"/>
            <a:ext cx="4321810" cy="1106805"/>
          </a:xfrm>
          <a:prstGeom prst="rect">
            <a:avLst/>
          </a:prstGeom>
          <a:noFill/>
        </p:spPr>
        <p:txBody>
          <a:bodyPr wrap="square" rtlCol="0">
            <a:spAutoFit/>
          </a:bodyPr>
          <a:lstStyle/>
          <a:p>
            <a:pPr algn="l">
              <a:lnSpc>
                <a:spcPct val="110000"/>
              </a:lnSpc>
            </a:pPr>
            <a:r>
              <a:rPr lang="zh-CN" altLang="en-US" sz="6000" b="1">
                <a:solidFill>
                  <a:srgbClr val="064480"/>
                </a:solidFill>
                <a:latin typeface="微软雅黑" panose="020B0503020204020204" charset="-122"/>
                <a:ea typeface="微软雅黑" panose="020B0503020204020204" charset="-122"/>
              </a:rPr>
              <a:t>谢谢观看！</a:t>
            </a:r>
            <a:endParaRPr lang="zh-CN" altLang="en-US" sz="6000" b="1">
              <a:solidFill>
                <a:srgbClr val="064480"/>
              </a:solidFill>
              <a:latin typeface="微软雅黑" panose="020B0503020204020204" charset="-122"/>
              <a:ea typeface="微软雅黑" panose="020B0503020204020204"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1755775" y="1607185"/>
            <a:ext cx="1420495" cy="56451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8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4"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endPar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endParaRPr>
          </a:p>
        </p:txBody>
      </p:sp>
      <p:sp>
        <p:nvSpPr>
          <p:cNvPr id="85"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86"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9"/>
            </p:custDataLst>
          </p:nvPr>
        </p:nvCxnSpPr>
        <p:spPr>
          <a:xfrm>
            <a:off x="10732296" y="640635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095740" y="507555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微软雅黑" panose="020B0503020204020204" charset="-122"/>
                <a:ea typeface="微软雅黑" panose="020B0503020204020204" charset="-122"/>
                <a:cs typeface="微软雅黑" panose="020B0503020204020204" charset="-122"/>
              </a:rPr>
              <a:t>上善若水 海纳百川</a:t>
            </a:r>
            <a:endParaRPr lang="zh-CN" altLang="en-US">
              <a:solidFill>
                <a:srgbClr val="064480"/>
              </a:solidFill>
              <a:latin typeface="微软雅黑" panose="020B0503020204020204" charset="-122"/>
              <a:ea typeface="微软雅黑" panose="020B0503020204020204" charset="-122"/>
              <a:cs typeface="微软雅黑" panose="020B0503020204020204" charset="-122"/>
            </a:endParaRPr>
          </a:p>
          <a:p>
            <a:pPr algn="dist">
              <a:lnSpc>
                <a:spcPct val="150000"/>
              </a:lnSpc>
            </a:pPr>
            <a:r>
              <a:rPr lang="zh-CN" altLang="en-US">
                <a:solidFill>
                  <a:srgbClr val="064480"/>
                </a:solidFill>
                <a:latin typeface="微软雅黑" panose="020B0503020204020204" charset="-122"/>
                <a:ea typeface="微软雅黑" panose="020B0503020204020204" charset="-122"/>
                <a:cs typeface="微软雅黑" panose="020B0503020204020204" charset="-122"/>
              </a:rPr>
              <a:t>大道明德 学用济世   </a:t>
            </a:r>
            <a:endParaRPr lang="zh-CN" altLang="en-US">
              <a:solidFill>
                <a:srgbClr val="06448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428615" y="-494665"/>
            <a:ext cx="11134725" cy="7403465"/>
            <a:chOff x="-8549" y="-779"/>
            <a:chExt cx="17535" cy="11659"/>
          </a:xfrm>
        </p:grpSpPr>
        <p:sp>
          <p:nvSpPr>
            <p:cNvPr id="17" name="任意多边形 16"/>
            <p:cNvSpPr/>
            <p:nvPr/>
          </p:nvSpPr>
          <p:spPr>
            <a:xfrm rot="20817322">
              <a:off x="-1218" y="-752"/>
              <a:ext cx="10205" cy="1163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1287" y="-727"/>
              <a:ext cx="10077" cy="1079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1216" y="-725"/>
              <a:ext cx="9802" cy="96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8549" y="-12"/>
              <a:ext cx="16916" cy="880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1" cstate="screen"/>
              <a:srcRect/>
              <a:stretch>
                <a:fillRect l="3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3"/>
            <p:cNvSpPr/>
            <p:nvPr/>
          </p:nvSpPr>
          <p:spPr>
            <a:xfrm rot="20817322">
              <a:off x="-1087" y="-779"/>
              <a:ext cx="9394" cy="875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33" h="8696">
                  <a:moveTo>
                    <a:pt x="2008" y="0"/>
                  </a:moveTo>
                  <a:lnTo>
                    <a:pt x="8423" y="1486"/>
                  </a:lnTo>
                  <a:cubicBezTo>
                    <a:pt x="9132" y="2163"/>
                    <a:pt x="9544" y="3077"/>
                    <a:pt x="9529" y="3860"/>
                  </a:cubicBezTo>
                  <a:cubicBezTo>
                    <a:pt x="9667" y="6175"/>
                    <a:pt x="6316" y="8172"/>
                    <a:pt x="2900" y="8568"/>
                  </a:cubicBezTo>
                  <a:lnTo>
                    <a:pt x="2688" y="8595"/>
                  </a:lnTo>
                  <a:lnTo>
                    <a:pt x="2474" y="8618"/>
                  </a:lnTo>
                  <a:lnTo>
                    <a:pt x="2258" y="8638"/>
                  </a:lnTo>
                  <a:lnTo>
                    <a:pt x="2040" y="8656"/>
                  </a:lnTo>
                  <a:lnTo>
                    <a:pt x="1821" y="8670"/>
                  </a:lnTo>
                  <a:lnTo>
                    <a:pt x="1600" y="8681"/>
                  </a:lnTo>
                  <a:lnTo>
                    <a:pt x="1378" y="8689"/>
                  </a:lnTo>
                  <a:lnTo>
                    <a:pt x="1153" y="8694"/>
                  </a:lnTo>
                  <a:lnTo>
                    <a:pt x="928" y="8696"/>
                  </a:lnTo>
                  <a:cubicBezTo>
                    <a:pt x="608" y="8695"/>
                    <a:pt x="348" y="8688"/>
                    <a:pt x="0" y="8668"/>
                  </a:cubicBezTo>
                  <a:lnTo>
                    <a:pt x="2008" y="0"/>
                  </a:lnTo>
                  <a:close/>
                </a:path>
              </a:pathLst>
            </a:custGeom>
            <a:solidFill>
              <a:srgbClr val="06447F">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文本框 2"/>
          <p:cNvSpPr txBox="1"/>
          <p:nvPr/>
        </p:nvSpPr>
        <p:spPr>
          <a:xfrm>
            <a:off x="7200900" y="3223260"/>
            <a:ext cx="4384675"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3020204020204" charset="-122"/>
                <a:ea typeface="微软雅黑" panose="020B0503020204020204" charset="-122"/>
                <a:sym typeface="+mn-ea"/>
              </a:rPr>
              <a:t>MapReduce</a:t>
            </a:r>
            <a:endParaRPr lang="zh-CN" altLang="en-US" sz="5400" b="1" dirty="0">
              <a:solidFill>
                <a:schemeClr val="tx1">
                  <a:lumMod val="85000"/>
                  <a:lumOff val="15000"/>
                </a:schemeClr>
              </a:solidFill>
              <a:effectLst/>
              <a:latin typeface="微软雅黑" panose="020B0503020204020204" charset="-122"/>
              <a:ea typeface="微软雅黑" panose="020B0503020204020204" charset="-122"/>
            </a:endParaRPr>
          </a:p>
        </p:txBody>
      </p:sp>
      <p:sp>
        <p:nvSpPr>
          <p:cNvPr id="5" name="文本框 4"/>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3020204020204" charset="-122"/>
                <a:ea typeface="微软雅黑" panose="020B0503020204020204" charset="-122"/>
              </a:rPr>
              <a:t>01</a:t>
            </a:r>
            <a:endParaRPr lang="en-US" altLang="zh-CN" sz="9600" b="1" dirty="0">
              <a:solidFill>
                <a:srgbClr val="033F7B"/>
              </a:solidFill>
              <a:effectLst/>
              <a:latin typeface="微软雅黑" panose="020B0503020204020204" charset="-122"/>
              <a:ea typeface="微软雅黑" panose="020B0503020204020204"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4385626" y="426695"/>
            <a:ext cx="34086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MapReduce</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概念</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1" name="直接连接符 10"/>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93140" y="1482090"/>
            <a:ext cx="10673080" cy="4092575"/>
          </a:xfrm>
          <a:prstGeom prst="rect">
            <a:avLst/>
          </a:prstGeom>
          <a:noFill/>
        </p:spPr>
        <p:txBody>
          <a:bodyPr wrap="square" rtlCol="0">
            <a:spAutoFit/>
          </a:bodyPr>
          <a:lstStyle/>
          <a:p>
            <a:pPr indent="508000" fontAlgn="auto">
              <a:lnSpc>
                <a:spcPct val="130000"/>
              </a:lnSpc>
              <a:extLst>
                <a:ext uri="{35155182-B16C-46BC-9424-99874614C6A1}">
                  <wpsdc:indentchars xmlns:wpsdc="http://www.wps.cn/officeDocument/2017/drawingmlCustomData" val="200" checksum="282533468"/>
                </a:ext>
              </a:extLst>
            </a:pPr>
            <a:r>
              <a:rPr lang="en-US" altLang="zh-CN" sz="2000" b="1"/>
              <a:t>MapReduce</a:t>
            </a:r>
            <a:r>
              <a:rPr lang="zh-CN" altLang="en-US" sz="2000" b="1"/>
              <a:t>是一种用于处理大规模数据集的编程模型和并行计算框架</a:t>
            </a:r>
            <a:r>
              <a:rPr lang="zh-CN" altLang="en-US" sz="2000"/>
              <a:t>，最初由</a:t>
            </a:r>
            <a:r>
              <a:rPr lang="en-US" altLang="zh-CN" sz="2000"/>
              <a:t>Google</a:t>
            </a:r>
            <a:r>
              <a:rPr lang="zh-CN" altLang="en-US" sz="2000"/>
              <a:t>于</a:t>
            </a:r>
            <a:r>
              <a:rPr lang="en-US" altLang="zh-CN" sz="2000"/>
              <a:t>2004</a:t>
            </a:r>
            <a:r>
              <a:rPr lang="zh-CN" altLang="en-US" sz="2000"/>
              <a:t>年提出，后来成为了</a:t>
            </a:r>
            <a:r>
              <a:rPr lang="en-US" altLang="zh-CN" sz="2000"/>
              <a:t>Apache Hadoop</a:t>
            </a:r>
            <a:r>
              <a:rPr lang="zh-CN" altLang="en-US" sz="2000"/>
              <a:t>等开源项目的基础。它的主要目标是在分布式计算环境中高效地处理大规模数据，将任务分解为多个子任务并将其分布在多个计算节点上并行执行，以加速数据处理过程。</a:t>
            </a:r>
            <a:r>
              <a:rPr lang="zh-CN" altLang="en-US" sz="2000">
                <a:sym typeface="+mn-ea"/>
              </a:rPr>
              <a:t>MapReduce是</a:t>
            </a:r>
            <a:r>
              <a:rPr lang="en-US" altLang="zh-CN" sz="2000">
                <a:sym typeface="+mn-ea"/>
              </a:rPr>
              <a:t>Apache </a:t>
            </a:r>
            <a:r>
              <a:rPr lang="zh-CN" altLang="en-US" sz="2000">
                <a:sym typeface="+mn-ea"/>
              </a:rPr>
              <a:t>Hadoop的</a:t>
            </a:r>
            <a:r>
              <a:rPr lang="zh-CN" altLang="en-US" sz="2000" b="1">
                <a:sym typeface="+mn-ea"/>
              </a:rPr>
              <a:t>核心计算引擎</a:t>
            </a:r>
            <a:r>
              <a:rPr lang="zh-CN" altLang="en-US" sz="2000">
                <a:sym typeface="+mn-ea"/>
              </a:rPr>
              <a:t>。</a:t>
            </a:r>
            <a:endParaRPr lang="zh-CN" altLang="en-US" sz="2000">
              <a:sym typeface="+mn-ea"/>
            </a:endParaRPr>
          </a:p>
          <a:p>
            <a:pPr indent="508000" fontAlgn="auto">
              <a:lnSpc>
                <a:spcPct val="130000"/>
              </a:lnSpc>
              <a:extLst>
                <a:ext uri="{35155182-B16C-46BC-9424-99874614C6A1}">
                  <wpsdc:indentchars xmlns:wpsdc="http://www.wps.cn/officeDocument/2017/drawingmlCustomData" val="200" checksum="282533468"/>
                </a:ext>
              </a:extLst>
            </a:pPr>
            <a:r>
              <a:rPr lang="zh-CN" altLang="en-US" sz="2000">
                <a:sym typeface="+mn-ea"/>
              </a:rPr>
              <a:t>核心思想：</a:t>
            </a:r>
            <a:r>
              <a:rPr lang="zh-CN" altLang="en-US" sz="2000" b="1">
                <a:sym typeface="+mn-ea"/>
              </a:rPr>
              <a:t>分而治之</a:t>
            </a:r>
            <a:r>
              <a:rPr lang="zh-CN" altLang="en-US" sz="2000">
                <a:sym typeface="+mn-ea"/>
              </a:rPr>
              <a:t>，并行计算；</a:t>
            </a:r>
            <a:r>
              <a:rPr lang="en-US" altLang="zh-CN" sz="2000">
                <a:sym typeface="+mn-ea"/>
              </a:rPr>
              <a:t> </a:t>
            </a:r>
            <a:endParaRPr lang="en-US" altLang="zh-CN" sz="2000">
              <a:sym typeface="+mn-ea"/>
            </a:endParaRPr>
          </a:p>
          <a:p>
            <a:pPr marL="457200" lvl="1" indent="508000" fontAlgn="auto">
              <a:lnSpc>
                <a:spcPct val="130000"/>
              </a:lnSpc>
              <a:extLst>
                <a:ext uri="{35155182-B16C-46BC-9424-99874614C6A1}">
                  <wpsdc:indentchars xmlns:wpsdc="http://www.wps.cn/officeDocument/2017/drawingmlCustomData" val="200" checksum="282533468"/>
                </a:ext>
              </a:extLst>
            </a:pPr>
            <a:r>
              <a:rPr lang="en-US" altLang="zh-CN" sz="2000">
                <a:sym typeface="+mn-ea"/>
              </a:rPr>
              <a:t>             </a:t>
            </a:r>
            <a:r>
              <a:rPr lang="zh-CN" altLang="en-US" sz="2000">
                <a:sym typeface="+mn-ea"/>
              </a:rPr>
              <a:t>移动计算，而非移动数据。</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a:t>它将计算任务分成两个阶段：Map阶段和Reduce阶段。</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a:t>Map阶段：将输入数据分割并分配给多个Mapper进行并行处理，生成中间结果。</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a:t>Reduce阶段：聚合Mapper的输出，生成最终结果。</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sym typeface="+mn-ea"/>
              </a:rPr>
              <a:t>MapReduce</a:t>
            </a:r>
            <a:r>
              <a:rPr lang="zh-CN" altLang="en-US" sz="2000"/>
              <a:t>框架底层对程序员是透明的，用户只需要编写自己的</a:t>
            </a:r>
            <a:r>
              <a:rPr lang="en-US" altLang="zh-CN" sz="2000"/>
              <a:t> Map </a:t>
            </a:r>
            <a:r>
              <a:rPr lang="zh-CN" altLang="en-US" sz="2000"/>
              <a:t>和</a:t>
            </a:r>
            <a:r>
              <a:rPr lang="en-US" altLang="zh-CN" sz="2000"/>
              <a:t> Reduce </a:t>
            </a:r>
            <a:r>
              <a:rPr lang="zh-CN" altLang="en-US" sz="2000"/>
              <a:t>函数即可。</a:t>
            </a:r>
            <a:endParaRPr lang="zh-CN" altLang="en-US" sz="2000"/>
          </a:p>
        </p:txBody>
      </p:sp>
      <p:sp>
        <p:nvSpPr>
          <p:cNvPr id="5" name="文本框 4"/>
          <p:cNvSpPr txBox="1"/>
          <p:nvPr/>
        </p:nvSpPr>
        <p:spPr>
          <a:xfrm>
            <a:off x="280670" y="6329680"/>
            <a:ext cx="2707005" cy="337185"/>
          </a:xfrm>
          <a:prstGeom prst="rect">
            <a:avLst/>
          </a:prstGeom>
          <a:noFill/>
        </p:spPr>
        <p:txBody>
          <a:bodyPr wrap="square" rtlCol="0" anchor="t">
            <a:spAutoFit/>
          </a:bodyPr>
          <a:p>
            <a:pPr algn="l"/>
            <a:r>
              <a:rPr lang="zh-CN" altLang="en-US" sz="1600">
                <a:solidFill>
                  <a:srgbClr val="265C90"/>
                </a:solidFill>
                <a:sym typeface="+mn-ea"/>
              </a:rPr>
              <a:t>1TB</a:t>
            </a:r>
            <a:r>
              <a:rPr lang="zh-CN" altLang="en-US" sz="1600">
                <a:solidFill>
                  <a:srgbClr val="265C90"/>
                </a:solidFill>
              </a:rPr>
              <a:t>=</a:t>
            </a:r>
            <a:r>
              <a:rPr lang="zh-CN" altLang="en-US" sz="1600">
                <a:solidFill>
                  <a:srgbClr val="265C90"/>
                </a:solidFill>
                <a:sym typeface="+mn-ea"/>
              </a:rPr>
              <a:t>1024GB</a:t>
            </a:r>
            <a:r>
              <a:rPr lang="en-US" altLang="zh-CN" sz="1600">
                <a:solidFill>
                  <a:srgbClr val="265C90"/>
                </a:solidFill>
                <a:sym typeface="+mn-ea"/>
              </a:rPr>
              <a:t>      1PB=1024TB</a:t>
            </a:r>
            <a:endParaRPr lang="en-US" altLang="zh-CN" sz="1600">
              <a:solidFill>
                <a:srgbClr val="265C90"/>
              </a:solidFill>
              <a:sym typeface="+mn-ea"/>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4385626" y="426695"/>
            <a:ext cx="34086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MapReduce</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流程</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1" name="直接连接符 10"/>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39165" y="1256665"/>
            <a:ext cx="9975850" cy="2091690"/>
          </a:xfrm>
          <a:prstGeom prst="rect">
            <a:avLst/>
          </a:prstGeom>
          <a:noFill/>
        </p:spPr>
        <p:txBody>
          <a:bodyPr wrap="square" rtlCol="0">
            <a:spAutoFit/>
          </a:bodyPr>
          <a:lstStyle/>
          <a:p>
            <a:pPr indent="508000" fontAlgn="auto">
              <a:lnSpc>
                <a:spcPct val="130000"/>
              </a:lnSpc>
              <a:extLst>
                <a:ext uri="{35155182-B16C-46BC-9424-99874614C6A1}">
                  <wpsdc:indentchars xmlns:wpsdc="http://www.wps.cn/officeDocument/2017/drawingmlCustomData" val="200" checksum="282533468"/>
                </a:ext>
              </a:extLst>
            </a:pPr>
            <a:r>
              <a:rPr lang="en-US" altLang="zh-CN" sz="2000" b="1"/>
              <a:t>MapReduce</a:t>
            </a:r>
            <a:r>
              <a:rPr lang="zh-CN" altLang="en-US" sz="2000" b="1"/>
              <a:t>的工作流程：</a:t>
            </a:r>
            <a:endParaRPr lang="zh-CN" altLang="en-US" sz="2000" b="1"/>
          </a:p>
          <a:p>
            <a:pPr indent="508000" fontAlgn="auto">
              <a:lnSpc>
                <a:spcPct val="130000"/>
              </a:lnSpc>
              <a:extLst>
                <a:ext uri="{35155182-B16C-46BC-9424-99874614C6A1}">
                  <wpsdc:indentchars xmlns:wpsdc="http://www.wps.cn/officeDocument/2017/drawingmlCustomData" val="200" checksum="282533468"/>
                </a:ext>
              </a:extLst>
            </a:pPr>
            <a:r>
              <a:rPr lang="en-US" altLang="zh-CN" sz="2000"/>
              <a:t>1.</a:t>
            </a:r>
            <a:r>
              <a:rPr lang="zh-CN" altLang="en-US" sz="2000"/>
              <a:t>大数据集切分成多个小数据集。</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2.</a:t>
            </a:r>
            <a:r>
              <a:rPr lang="zh-CN" altLang="en-US" sz="2000"/>
              <a:t>小数据集以</a:t>
            </a:r>
            <a:r>
              <a:rPr lang="en-US" altLang="zh-CN" sz="2000"/>
              <a:t>&lt;key,</a:t>
            </a:r>
            <a:r>
              <a:rPr lang="en-US" altLang="zh-CN" sz="2000"/>
              <a:t>value&gt;</a:t>
            </a:r>
            <a:r>
              <a:rPr lang="zh-CN" altLang="en-US" sz="2000"/>
              <a:t>方式输入</a:t>
            </a:r>
            <a:r>
              <a:rPr lang="en-US" altLang="zh-CN" sz="2000"/>
              <a:t>Map</a:t>
            </a:r>
            <a:r>
              <a:rPr lang="zh-CN" altLang="en-US" sz="2000"/>
              <a:t>函数中。</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3.Map</a:t>
            </a:r>
            <a:r>
              <a:rPr lang="zh-CN" altLang="en-US" sz="2000"/>
              <a:t>函数进行处理，以</a:t>
            </a:r>
            <a:r>
              <a:rPr lang="en-US" altLang="zh-CN" sz="2000"/>
              <a:t>&lt;key,</a:t>
            </a:r>
            <a:r>
              <a:rPr lang="en-US" altLang="zh-CN" sz="2000"/>
              <a:t>value&gt;</a:t>
            </a:r>
            <a:r>
              <a:rPr lang="zh-CN" altLang="en-US" sz="2000"/>
              <a:t>方式输出结果，并处理成</a:t>
            </a:r>
            <a:r>
              <a:rPr lang="en-US" altLang="zh-CN" sz="2000"/>
              <a:t>&lt;key,list(value)&gt;</a:t>
            </a:r>
            <a:r>
              <a:rPr lang="zh-CN" altLang="en-US" sz="2000"/>
              <a:t>结果。</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en-US" altLang="zh-CN" sz="2000"/>
              <a:t>4.</a:t>
            </a:r>
            <a:r>
              <a:rPr lang="zh-CN" altLang="en-US" sz="2000"/>
              <a:t>以</a:t>
            </a:r>
            <a:r>
              <a:rPr lang="en-US" altLang="zh-CN" sz="2000"/>
              <a:t>&lt;key,list(value)&gt;</a:t>
            </a:r>
            <a:r>
              <a:rPr lang="zh-CN" altLang="en-US" sz="2000"/>
              <a:t>数据输入到</a:t>
            </a:r>
            <a:r>
              <a:rPr lang="en-US" altLang="zh-CN" sz="2000"/>
              <a:t>Reduce</a:t>
            </a:r>
            <a:r>
              <a:rPr lang="zh-CN" altLang="en-US" sz="2000"/>
              <a:t>函数中，最终汇总计算输出</a:t>
            </a:r>
            <a:r>
              <a:rPr lang="en-US" altLang="zh-CN" sz="2000"/>
              <a:t>&lt;key,</a:t>
            </a:r>
            <a:r>
              <a:rPr lang="en-US" altLang="zh-CN" sz="2000"/>
              <a:t>value&gt;</a:t>
            </a:r>
            <a:r>
              <a:rPr lang="zh-CN" altLang="en-US" sz="2000"/>
              <a:t>结果。</a:t>
            </a:r>
            <a:endParaRPr lang="zh-CN" altLang="en-US" sz="2000"/>
          </a:p>
        </p:txBody>
      </p:sp>
      <p:pic>
        <p:nvPicPr>
          <p:cNvPr id="5" name="图片 4"/>
          <p:cNvPicPr>
            <a:picLocks noChangeAspect="1"/>
          </p:cNvPicPr>
          <p:nvPr/>
        </p:nvPicPr>
        <p:blipFill>
          <a:blip r:embed="rId2"/>
          <a:stretch>
            <a:fillRect/>
          </a:stretch>
        </p:blipFill>
        <p:spPr>
          <a:xfrm>
            <a:off x="1958340" y="3385820"/>
            <a:ext cx="7265670" cy="3408045"/>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IMG_256"/>
          <p:cNvPicPr>
            <a:picLocks noChangeAspect="1"/>
          </p:cNvPicPr>
          <p:nvPr/>
        </p:nvPicPr>
        <p:blipFill>
          <a:blip r:embed="rId1"/>
          <a:stretch>
            <a:fillRect/>
          </a:stretch>
        </p:blipFill>
        <p:spPr>
          <a:xfrm>
            <a:off x="1859915" y="3321050"/>
            <a:ext cx="7255510" cy="3385185"/>
          </a:xfrm>
          <a:prstGeom prst="rect">
            <a:avLst/>
          </a:prstGeom>
          <a:noFill/>
          <a:ln w="9525">
            <a:noFill/>
          </a:ln>
        </p:spPr>
      </p:pic>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3875404" y="198095"/>
            <a:ext cx="4429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MapReduce - shuffle</a:t>
            </a:r>
            <a:endParaRPr lang="en-US" altLang="zh-CN"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1" name="直接连接符 10"/>
          <p:cNvCxnSpPr/>
          <p:nvPr/>
        </p:nvCxnSpPr>
        <p:spPr>
          <a:xfrm>
            <a:off x="5923764" y="11397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93140" y="1190625"/>
            <a:ext cx="9975850" cy="2091690"/>
          </a:xfrm>
          <a:prstGeom prst="rect">
            <a:avLst/>
          </a:prstGeom>
          <a:noFill/>
        </p:spPr>
        <p:txBody>
          <a:bodyPr wrap="square" rtlCol="0">
            <a:spAutoFit/>
          </a:bodyPr>
          <a:lstStyle/>
          <a:p>
            <a:pPr indent="508000" fontAlgn="auto">
              <a:lnSpc>
                <a:spcPct val="130000"/>
              </a:lnSpc>
              <a:extLst>
                <a:ext uri="{35155182-B16C-46BC-9424-99874614C6A1}">
                  <wpsdc:indentchars xmlns:wpsdc="http://www.wps.cn/officeDocument/2017/drawingmlCustomData" val="200" checksum="282533468"/>
                </a:ext>
              </a:extLst>
            </a:pPr>
            <a:r>
              <a:rPr lang="zh-CN" altLang="en-US" sz="2000"/>
              <a:t>在</a:t>
            </a:r>
            <a:r>
              <a:rPr lang="en-US" altLang="zh-CN" sz="2000"/>
              <a:t>Map</a:t>
            </a:r>
            <a:r>
              <a:rPr lang="zh-CN" altLang="en-US" sz="2000"/>
              <a:t>端，</a:t>
            </a:r>
            <a:r>
              <a:rPr lang="en-US" altLang="zh-CN" sz="2000"/>
              <a:t>shuffle</a:t>
            </a:r>
            <a:r>
              <a:rPr lang="zh-CN" altLang="en-US" sz="2000"/>
              <a:t>过程是对</a:t>
            </a:r>
            <a:r>
              <a:rPr lang="en-US" altLang="zh-CN" sz="2000"/>
              <a:t>Map</a:t>
            </a:r>
            <a:r>
              <a:rPr lang="zh-CN" altLang="en-US" sz="2000"/>
              <a:t>的结果进行分区、排序、磁盘分割，然后将属于同一划分（分区）的输出合并在一起并写在磁盘上，最终得到一个分区有序的文件。分区有序的含义是</a:t>
            </a:r>
            <a:r>
              <a:rPr lang="en-US" altLang="zh-CN" sz="2000"/>
              <a:t>map</a:t>
            </a:r>
            <a:r>
              <a:rPr lang="zh-CN" altLang="en-US" sz="2000"/>
              <a:t>输出的键值对按分区进行排列，具有相同</a:t>
            </a:r>
            <a:r>
              <a:rPr lang="en-US" altLang="zh-CN" sz="2000"/>
              <a:t>partition</a:t>
            </a:r>
            <a:r>
              <a:rPr lang="zh-CN" altLang="en-US" sz="2000"/>
              <a:t>值的键值对存储在一起，每个分区里面的键值对又按</a:t>
            </a:r>
            <a:r>
              <a:rPr lang="en-US" altLang="zh-CN" sz="2000"/>
              <a:t>key</a:t>
            </a:r>
            <a:r>
              <a:rPr lang="zh-CN" altLang="en-US" sz="2000"/>
              <a:t>值进行升序排列（默认）。</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a:t>在</a:t>
            </a:r>
            <a:r>
              <a:rPr lang="en-US" altLang="zh-CN" sz="2000"/>
              <a:t>Reduce</a:t>
            </a:r>
            <a:r>
              <a:rPr lang="zh-CN" altLang="en-US" sz="2000"/>
              <a:t>端，</a:t>
            </a:r>
            <a:r>
              <a:rPr lang="en-US" altLang="zh-CN" sz="2000"/>
              <a:t>shuffle</a:t>
            </a:r>
            <a:r>
              <a:rPr lang="zh-CN" altLang="en-US" sz="2000"/>
              <a:t>主要分为复制</a:t>
            </a:r>
            <a:r>
              <a:rPr lang="en-US" altLang="zh-CN" sz="2000"/>
              <a:t>Map</a:t>
            </a:r>
            <a:r>
              <a:rPr lang="zh-CN" altLang="en-US" sz="2000"/>
              <a:t>输出、排序合并两个阶段。</a:t>
            </a:r>
            <a:endParaRPr lang="zh-CN" altLang="en-US" sz="200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3875404" y="198095"/>
            <a:ext cx="4429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MapReduce</a:t>
            </a: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 - shuffle</a:t>
            </a:r>
            <a:endParaRPr lang="en-US" altLang="zh-CN" sz="3200" b="1" noProof="0">
              <a:ln>
                <a:noFill/>
              </a:ln>
              <a:solidFill>
                <a:srgbClr val="033F7B"/>
              </a:solidFill>
              <a:effectLst/>
              <a:uLnTx/>
              <a:uFillTx/>
              <a:latin typeface="微软雅黑" panose="020B0503020204020204" charset="-122"/>
              <a:ea typeface="微软雅黑" panose="020B0503020204020204" charset="-122"/>
              <a:sym typeface="+mn-ea"/>
            </a:endParaRPr>
          </a:p>
        </p:txBody>
      </p:sp>
      <p:sp>
        <p:nvSpPr>
          <p:cNvPr id="3" name="矩形 2"/>
          <p:cNvSpPr/>
          <p:nvPr/>
        </p:nvSpPr>
        <p:spPr>
          <a:xfrm>
            <a:off x="10509885" y="1001395"/>
            <a:ext cx="1506220" cy="70802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4" name="图片 1" descr="IMG_256"/>
          <p:cNvPicPr>
            <a:picLocks noChangeAspect="1"/>
          </p:cNvPicPr>
          <p:nvPr/>
        </p:nvPicPr>
        <p:blipFill>
          <a:blip r:embed="rId2"/>
          <a:stretch>
            <a:fillRect/>
          </a:stretch>
        </p:blipFill>
        <p:spPr>
          <a:xfrm>
            <a:off x="448310" y="1438275"/>
            <a:ext cx="11410950" cy="4594860"/>
          </a:xfrm>
          <a:prstGeom prst="rect">
            <a:avLst/>
          </a:prstGeom>
          <a:noFill/>
          <a:ln w="9525">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4385626" y="198095"/>
            <a:ext cx="34086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MapReduce</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实例</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pic>
        <p:nvPicPr>
          <p:cNvPr id="13" name="图片 1"/>
          <p:cNvPicPr>
            <a:picLocks noChangeAspect="1"/>
          </p:cNvPicPr>
          <p:nvPr/>
        </p:nvPicPr>
        <p:blipFill>
          <a:blip r:embed="rId2"/>
          <a:stretch>
            <a:fillRect/>
          </a:stretch>
        </p:blipFill>
        <p:spPr>
          <a:xfrm>
            <a:off x="1385570" y="1564640"/>
            <a:ext cx="9598660" cy="4423410"/>
          </a:xfrm>
          <a:prstGeom prst="rect">
            <a:avLst/>
          </a:prstGeom>
          <a:noFill/>
          <a:ln>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0" name="文本框 6"/>
          <p:cNvSpPr txBox="1">
            <a:spLocks noChangeArrowheads="1"/>
          </p:cNvSpPr>
          <p:nvPr/>
        </p:nvSpPr>
        <p:spPr bwMode="auto">
          <a:xfrm>
            <a:off x="4385626" y="426695"/>
            <a:ext cx="34086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a:lnSpc>
                <a:spcPct val="150000"/>
              </a:lnSpc>
            </a:pPr>
            <a:r>
              <a:rPr lang="en-US" altLang="zh-CN" sz="3200" b="1" noProof="0">
                <a:ln>
                  <a:noFill/>
                </a:ln>
                <a:solidFill>
                  <a:srgbClr val="033F7B"/>
                </a:solidFill>
                <a:effectLst/>
                <a:uLnTx/>
                <a:uFillTx/>
                <a:latin typeface="微软雅黑" panose="020B0503020204020204" charset="-122"/>
                <a:ea typeface="微软雅黑" panose="020B0503020204020204" charset="-122"/>
                <a:sym typeface="+mn-ea"/>
              </a:rPr>
              <a:t>MapReduce</a:t>
            </a:r>
            <a:r>
              <a:rPr lang="zh-CN" altLang="en-US" sz="3200" b="1" noProof="0">
                <a:ln>
                  <a:noFill/>
                </a:ln>
                <a:solidFill>
                  <a:srgbClr val="033F7B"/>
                </a:solidFill>
                <a:effectLst/>
                <a:uLnTx/>
                <a:uFillTx/>
                <a:latin typeface="微软雅黑" panose="020B0503020204020204" charset="-122"/>
                <a:ea typeface="微软雅黑" panose="020B0503020204020204" charset="-122"/>
                <a:sym typeface="+mn-ea"/>
              </a:rPr>
              <a:t>优点</a:t>
            </a:r>
            <a:endParaRPr lang="zh-CN" altLang="en-US" sz="3200" b="1" noProof="0">
              <a:ln>
                <a:noFill/>
              </a:ln>
              <a:solidFill>
                <a:srgbClr val="033F7B"/>
              </a:solidFill>
              <a:effectLst/>
              <a:uLnTx/>
              <a:uFillTx/>
              <a:latin typeface="微软雅黑" panose="020B0503020204020204" charset="-122"/>
              <a:ea typeface="微软雅黑" panose="020B0503020204020204" charset="-122"/>
              <a:sym typeface="+mn-ea"/>
            </a:endParaRPr>
          </a:p>
        </p:txBody>
      </p:sp>
      <p:cxnSp>
        <p:nvCxnSpPr>
          <p:cNvPr id="11" name="直接连接符 10"/>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87755" y="1715770"/>
            <a:ext cx="9975850" cy="3771900"/>
          </a:xfrm>
          <a:prstGeom prst="rect">
            <a:avLst/>
          </a:prstGeom>
          <a:noFill/>
        </p:spPr>
        <p:txBody>
          <a:bodyPr wrap="square" rtlCol="0">
            <a:spAutoFit/>
          </a:bodyPr>
          <a:lstStyle/>
          <a:p>
            <a:pPr indent="609600" fontAlgn="auto">
              <a:lnSpc>
                <a:spcPct val="130000"/>
              </a:lnSpc>
              <a:extLst>
                <a:ext uri="{35155182-B16C-46BC-9424-99874614C6A1}">
                  <wpsdc:indentchars xmlns:wpsdc="http://www.wps.cn/officeDocument/2017/drawingmlCustomData" val="200" checksum="4158780845"/>
                </a:ext>
              </a:extLst>
            </a:pPr>
            <a:r>
              <a:rPr lang="zh-CN" sz="2400" b="1">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rPr>
              <a:t>优点：</a:t>
            </a:r>
            <a:endParaRPr lang="zh-CN" altLang="en-US" sz="2000" b="1"/>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易于编程。</a:t>
            </a:r>
            <a:r>
              <a:rPr lang="zh-CN" altLang="en-US" sz="2000"/>
              <a:t>通过简单接口完成分布式程序的编写，可运行在众多服务器组成的集群上。</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容错性强。</a:t>
            </a:r>
            <a:r>
              <a:rPr lang="en-US" altLang="zh-CN" sz="2000"/>
              <a:t>MapReduce</a:t>
            </a:r>
            <a:r>
              <a:rPr lang="zh-CN" altLang="en-US" sz="2000"/>
              <a:t>能使程序能够部署在</a:t>
            </a:r>
            <a:r>
              <a:rPr lang="zh-CN" altLang="en-US" sz="2000" b="1"/>
              <a:t>廉价商用服务器</a:t>
            </a:r>
            <a:r>
              <a:rPr lang="zh-CN" altLang="en-US" sz="2000"/>
              <a:t>上。如果其中一台机器故障，</a:t>
            </a:r>
            <a:r>
              <a:rPr lang="zh-CN" altLang="en-US" sz="2000" b="1"/>
              <a:t>自动切换</a:t>
            </a:r>
            <a:r>
              <a:rPr lang="zh-CN" altLang="en-US" sz="2000"/>
              <a:t>到其他节点，而且这个过程不需要人工参与，完全在</a:t>
            </a:r>
            <a:r>
              <a:rPr lang="en-US" altLang="zh-CN" sz="2000"/>
              <a:t> Hadoop </a:t>
            </a:r>
            <a:r>
              <a:rPr lang="zh-CN" altLang="en-US" sz="2000"/>
              <a:t>内部完成。</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t>容易扩展。</a:t>
            </a:r>
            <a:r>
              <a:rPr lang="zh-CN" altLang="en-US" sz="2000"/>
              <a:t>出现资源不足的情况，可以</a:t>
            </a:r>
            <a:r>
              <a:rPr lang="zh-CN" altLang="en-US" sz="2000" b="1"/>
              <a:t>直接增加机器数量来扩展集群的计算能力</a:t>
            </a:r>
            <a:r>
              <a:rPr lang="zh-CN" altLang="en-US" sz="2000"/>
              <a:t>，这与</a:t>
            </a:r>
            <a:r>
              <a:rPr lang="en-US" altLang="zh-CN" sz="2000"/>
              <a:t>HDFS</a:t>
            </a:r>
            <a:r>
              <a:rPr lang="zh-CN" altLang="en-US" sz="2000"/>
              <a:t>通过增加机器扩展集群存储能力的道理是一样的。</a:t>
            </a:r>
            <a:endParaRPr lang="zh-CN" altLang="en-US" sz="2000"/>
          </a:p>
          <a:p>
            <a:pPr indent="508000" fontAlgn="auto">
              <a:lnSpc>
                <a:spcPct val="130000"/>
              </a:lnSpc>
              <a:extLst>
                <a:ext uri="{35155182-B16C-46BC-9424-99874614C6A1}">
                  <wpsdc:indentchars xmlns:wpsdc="http://www.wps.cn/officeDocument/2017/drawingmlCustomData" val="200" checksum="282533468"/>
                </a:ext>
              </a:extLst>
            </a:pPr>
            <a:r>
              <a:rPr lang="zh-CN" altLang="en-US" sz="2000" b="1">
                <a:sym typeface="+mn-ea"/>
              </a:rPr>
              <a:t>支持大量并行计算，特别适合处理大规模数据集的离线批处理任务。</a:t>
            </a:r>
            <a:r>
              <a:rPr lang="zh-CN" altLang="en-US" sz="2000"/>
              <a:t>利用该模型编写的程序在大型计算机集群上能够安全可靠的并行处理</a:t>
            </a:r>
            <a:r>
              <a:rPr lang="en-US" altLang="zh-CN" sz="2000"/>
              <a:t> TB </a:t>
            </a:r>
            <a:r>
              <a:rPr lang="zh-CN" altLang="en-US" sz="2000"/>
              <a:t>级、</a:t>
            </a:r>
            <a:r>
              <a:rPr lang="en-US" altLang="zh-CN" sz="2000"/>
              <a:t>PB</a:t>
            </a:r>
            <a:r>
              <a:rPr lang="zh-CN" altLang="en-US" sz="2000"/>
              <a:t>级别的数据集。</a:t>
            </a:r>
            <a:endParaRPr lang="zh-CN" altLang="en-US" sz="2000"/>
          </a:p>
        </p:txBody>
      </p:sp>
      <p:sp>
        <p:nvSpPr>
          <p:cNvPr id="5" name="文本框 4"/>
          <p:cNvSpPr txBox="1"/>
          <p:nvPr/>
        </p:nvSpPr>
        <p:spPr>
          <a:xfrm>
            <a:off x="280670" y="6329680"/>
            <a:ext cx="2707005" cy="337185"/>
          </a:xfrm>
          <a:prstGeom prst="rect">
            <a:avLst/>
          </a:prstGeom>
          <a:noFill/>
        </p:spPr>
        <p:txBody>
          <a:bodyPr wrap="square" rtlCol="0" anchor="t">
            <a:spAutoFit/>
          </a:bodyPr>
          <a:p>
            <a:pPr algn="l"/>
            <a:r>
              <a:rPr lang="zh-CN" altLang="en-US" sz="1600">
                <a:solidFill>
                  <a:srgbClr val="265C90"/>
                </a:solidFill>
                <a:sym typeface="+mn-ea"/>
              </a:rPr>
              <a:t>1TB</a:t>
            </a:r>
            <a:r>
              <a:rPr lang="zh-CN" altLang="en-US" sz="1600">
                <a:solidFill>
                  <a:srgbClr val="265C90"/>
                </a:solidFill>
              </a:rPr>
              <a:t>=</a:t>
            </a:r>
            <a:r>
              <a:rPr lang="zh-CN" altLang="en-US" sz="1600">
                <a:solidFill>
                  <a:srgbClr val="265C90"/>
                </a:solidFill>
                <a:sym typeface="+mn-ea"/>
              </a:rPr>
              <a:t>1024GB</a:t>
            </a:r>
            <a:r>
              <a:rPr lang="en-US" altLang="zh-CN" sz="1600">
                <a:solidFill>
                  <a:srgbClr val="265C90"/>
                </a:solidFill>
                <a:sym typeface="+mn-ea"/>
              </a:rPr>
              <a:t>      1PB=1024TB</a:t>
            </a:r>
            <a:endParaRPr lang="en-US" altLang="zh-CN" sz="1600">
              <a:solidFill>
                <a:srgbClr val="265C90"/>
              </a:solidFill>
              <a:sym typeface="+mn-ea"/>
            </a:endParaRPr>
          </a:p>
        </p:txBody>
      </p:sp>
    </p:spTree>
  </p:cSld>
  <p:clrMapOvr>
    <a:masterClrMapping/>
  </p:clrMapOvr>
  <p:transition/>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DIAGRAM_VIRTUALLY_FRAME" val="{&quot;height&quot;:329.3,&quot;left&quot;:215.85,&quot;top&quot;:91.2,&quot;width&quot;:516.9}"/>
</p:tagLst>
</file>

<file path=ppt/tags/tag11.xml><?xml version="1.0" encoding="utf-8"?>
<p:tagLst xmlns:p="http://schemas.openxmlformats.org/presentationml/2006/main">
  <p:tag name="KSO_WM_DIAGRAM_VIRTUALLY_FRAME" val="{&quot;height&quot;:329.3,&quot;left&quot;:215.85,&quot;top&quot;:91.2,&quot;width&quot;:516.9}"/>
</p:tagLst>
</file>

<file path=ppt/tags/tag12.xml><?xml version="1.0" encoding="utf-8"?>
<p:tagLst xmlns:p="http://schemas.openxmlformats.org/presentationml/2006/main">
  <p:tag name="KSO_WM_DIAGRAM_VIRTUALLY_FRAME" val="{&quot;height&quot;:329.3,&quot;left&quot;:215.85,&quot;top&quot;:91.2,&quot;width&quot;:516.9}"/>
</p:tagLst>
</file>

<file path=ppt/tags/tag13.xml><?xml version="1.0" encoding="utf-8"?>
<p:tagLst xmlns:p="http://schemas.openxmlformats.org/presentationml/2006/main">
  <p:tag name="KSO_WM_DIAGRAM_VIRTUALLY_FRAME" val="{&quot;height&quot;:329.3,&quot;left&quot;:215.85,&quot;top&quot;:91.2,&quot;width&quot;:516.9}"/>
</p:tagLst>
</file>

<file path=ppt/tags/tag14.xml><?xml version="1.0" encoding="utf-8"?>
<p:tagLst xmlns:p="http://schemas.openxmlformats.org/presentationml/2006/main">
  <p:tag name="KSO_WM_DIAGRAM_VIRTUALLY_FRAME" val="{&quot;height&quot;:329.3,&quot;left&quot;:215.85,&quot;top&quot;:91.2,&quot;width&quot;:516.9}"/>
</p:tagLst>
</file>

<file path=ppt/tags/tag15.xml><?xml version="1.0" encoding="utf-8"?>
<p:tagLst xmlns:p="http://schemas.openxmlformats.org/presentationml/2006/main">
  <p:tag name="ISLIDE.VECTOR" val="7b86b897-7041-40d4-b8ad-d7fb155c3b31"/>
</p:tagLst>
</file>

<file path=ppt/tags/tag16.xml><?xml version="1.0" encoding="utf-8"?>
<p:tagLst xmlns:p="http://schemas.openxmlformats.org/presentationml/2006/main">
  <p:tag name="ISLIDE.VECTOR" val="7b86b897-7041-40d4-b8ad-d7fb155c3b31"/>
</p:tagLst>
</file>

<file path=ppt/tags/tag17.xml><?xml version="1.0" encoding="utf-8"?>
<p:tagLst xmlns:p="http://schemas.openxmlformats.org/presentationml/2006/main">
  <p:tag name="ISLIDE.VECTOR" val="7b86b897-7041-40d4-b8ad-d7fb155c3b31"/>
</p:tagLst>
</file>

<file path=ppt/tags/tag18.xml><?xml version="1.0" encoding="utf-8"?>
<p:tagLst xmlns:p="http://schemas.openxmlformats.org/presentationml/2006/main">
  <p:tag name="ISLIDE.VECTOR" val="7b86b897-7041-40d4-b8ad-d7fb155c3b31"/>
</p:tagLst>
</file>

<file path=ppt/tags/tag19.xml><?xml version="1.0" encoding="utf-8"?>
<p:tagLst xmlns:p="http://schemas.openxmlformats.org/presentationml/2006/main">
  <p:tag name="ISLIDE.VECTOR" val="7b86b897-7041-40d4-b8ad-d7fb155c3b31"/>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ISLIDE.VECTOR" val="7b86b897-7041-40d4-b8ad-d7fb155c3b31"/>
</p:tagLst>
</file>

<file path=ppt/tags/tag21.xml><?xml version="1.0" encoding="utf-8"?>
<p:tagLst xmlns:p="http://schemas.openxmlformats.org/presentationml/2006/main">
  <p:tag name="ISLIDE.VECTOR" val="7b86b897-7041-40d4-b8ad-d7fb155c3b31"/>
</p:tagLst>
</file>

<file path=ppt/tags/tag22.xml><?xml version="1.0" encoding="utf-8"?>
<p:tagLst xmlns:p="http://schemas.openxmlformats.org/presentationml/2006/main">
  <p:tag name="ISLIDE.VECTOR" val="7b86b897-7041-40d4-b8ad-d7fb155c3b31"/>
</p:tagLst>
</file>

<file path=ppt/tags/tag23.xml><?xml version="1.0" encoding="utf-8"?>
<p:tagLst xmlns:p="http://schemas.openxmlformats.org/presentationml/2006/main">
  <p:tag name="ISLIDE.VECTOR" val="7b86b897-7041-40d4-b8ad-d7fb155c3b31"/>
</p:tagLst>
</file>

<file path=ppt/tags/tag24.xml><?xml version="1.0" encoding="utf-8"?>
<p:tagLst xmlns:p="http://schemas.openxmlformats.org/presentationml/2006/main">
  <p:tag name="ISLIDE.VECTOR" val="7b86b897-7041-40d4-b8ad-d7fb155c3b31"/>
</p:tagLst>
</file>

<file path=ppt/tags/tag25.xml><?xml version="1.0" encoding="utf-8"?>
<p:tagLst xmlns:p="http://schemas.openxmlformats.org/presentationml/2006/main">
  <p:tag name="ISLIDE.VECTOR" val="7b86b897-7041-40d4-b8ad-d7fb155c3b31"/>
</p:tagLst>
</file>

<file path=ppt/tags/tag26.xml><?xml version="1.0" encoding="utf-8"?>
<p:tagLst xmlns:p="http://schemas.openxmlformats.org/presentationml/2006/main">
  <p:tag name="ISLIDE.VECTOR" val="7b86b897-7041-40d4-b8ad-d7fb155c3b31"/>
</p:tagLst>
</file>

<file path=ppt/tags/tag27.xml><?xml version="1.0" encoding="utf-8"?>
<p:tagLst xmlns:p="http://schemas.openxmlformats.org/presentationml/2006/main">
  <p:tag name="ISLIDE.VECTOR" val="7b86b897-7041-40d4-b8ad-d7fb155c3b31"/>
</p:tagLst>
</file>

<file path=ppt/tags/tag28.xml><?xml version="1.0" encoding="utf-8"?>
<p:tagLst xmlns:p="http://schemas.openxmlformats.org/presentationml/2006/main">
  <p:tag name="ISLIDE.VECTOR" val="7b86b897-7041-40d4-b8ad-d7fb155c3b31"/>
</p:tagLst>
</file>

<file path=ppt/tags/tag29.xml><?xml version="1.0" encoding="utf-8"?>
<p:tagLst xmlns:p="http://schemas.openxmlformats.org/presentationml/2006/main">
  <p:tag name="ISLIDE.VECTOR" val="7b86b897-7041-40d4-b8ad-d7fb155c3b31"/>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ISLIDE.VECTOR" val="7b86b897-7041-40d4-b8ad-d7fb155c3b31"/>
</p:tagLst>
</file>

<file path=ppt/tags/tag31.xml><?xml version="1.0" encoding="utf-8"?>
<p:tagLst xmlns:p="http://schemas.openxmlformats.org/presentationml/2006/main">
  <p:tag name="ISLIDE.VECTOR" val="7b86b897-7041-40d4-b8ad-d7fb155c3b31"/>
</p:tagLst>
</file>

<file path=ppt/tags/tag32.xml><?xml version="1.0" encoding="utf-8"?>
<p:tagLst xmlns:p="http://schemas.openxmlformats.org/presentationml/2006/main">
  <p:tag name="ISLIDE.VECTOR" val="7b86b897-7041-40d4-b8ad-d7fb155c3b31"/>
</p:tagLst>
</file>

<file path=ppt/tags/tag33.xml><?xml version="1.0" encoding="utf-8"?>
<p:tagLst xmlns:p="http://schemas.openxmlformats.org/presentationml/2006/main">
  <p:tag name="ISLIDE.VECTOR" val="7b86b897-7041-40d4-b8ad-d7fb155c3b31"/>
</p:tagLst>
</file>

<file path=ppt/tags/tag34.xml><?xml version="1.0" encoding="utf-8"?>
<p:tagLst xmlns:p="http://schemas.openxmlformats.org/presentationml/2006/main">
  <p:tag name="ISLIDE.VECTOR" val="7b86b897-7041-40d4-b8ad-d7fb155c3b3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VECTOR" val="7b86b897-7041-40d4-b8ad-d7fb155c3b31"/>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ISLIDE.VECTOR" val="7b86b897-7041-40d4-b8ad-d7fb155c3b31"/>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ISLIDE.VECTOR" val="7b86b897-7041-40d4-b8ad-d7fb155c3b31"/>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ISLIDE.VECTOR" val="7b86b897-7041-40d4-b8ad-d7fb155c3b31"/>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ISLIDE.VECTOR" val="7b86b897-7041-40d4-b8ad-d7fb155c3b31"/>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PA" val="v4.1.3"/>
</p:tagLst>
</file>

<file path=ppt/tags/tag47.xml><?xml version="1.0" encoding="utf-8"?>
<p:tagLst xmlns:p="http://schemas.openxmlformats.org/presentationml/2006/main">
  <p:tag name="PA" val="v4.1.3"/>
</p:tagLst>
</file>

<file path=ppt/tags/tag48.xml><?xml version="1.0" encoding="utf-8"?>
<p:tagLst xmlns:p="http://schemas.openxmlformats.org/presentationml/2006/main">
  <p:tag name="PA" val="v4.1.3"/>
</p:tagLst>
</file>

<file path=ppt/tags/tag49.xml><?xml version="1.0" encoding="utf-8"?>
<p:tagLst xmlns:p="http://schemas.openxmlformats.org/presentationml/2006/main">
  <p:tag name="PA" val="v4.1.3"/>
</p:tagLst>
</file>

<file path=ppt/tags/tag5.xml><?xml version="1.0" encoding="utf-8"?>
<p:tagLst xmlns:p="http://schemas.openxmlformats.org/presentationml/2006/main">
  <p:tag name="KSO_WM_FULL_TEXT_BEAUTIFY_COPY_ID" val="48"/>
</p:tagLst>
</file>

<file path=ppt/tags/tag50.xml><?xml version="1.0" encoding="utf-8"?>
<p:tagLst xmlns:p="http://schemas.openxmlformats.org/presentationml/2006/main">
  <p:tag name="KSO_WM_FULL_TEXT_BEAUTIFY_COPY_ID" val="48"/>
</p:tagLst>
</file>

<file path=ppt/tags/tag51.xml><?xml version="1.0" encoding="utf-8"?>
<p:tagLst xmlns:p="http://schemas.openxmlformats.org/presentationml/2006/main">
  <p:tag name="ISLIDE.VECTOR" val="7b86b897-7041-40d4-b8ad-d7fb155c3b31"/>
</p:tagLst>
</file>

<file path=ppt/tags/tag52.xml><?xml version="1.0" encoding="utf-8"?>
<p:tagLst xmlns:p="http://schemas.openxmlformats.org/presentationml/2006/main">
  <p:tag name="PA" val="v4.1.3"/>
</p:tagLst>
</file>

<file path=ppt/tags/tag53.xml><?xml version="1.0" encoding="utf-8"?>
<p:tagLst xmlns:p="http://schemas.openxmlformats.org/presentationml/2006/main">
  <p:tag name="PA" val="v4.1.3"/>
</p:tagLst>
</file>

<file path=ppt/tags/tag54.xml><?xml version="1.0" encoding="utf-8"?>
<p:tagLst xmlns:p="http://schemas.openxmlformats.org/presentationml/2006/main">
  <p:tag name="PA" val="v4.1.3"/>
</p:tagLst>
</file>

<file path=ppt/tags/tag55.xml><?xml version="1.0" encoding="utf-8"?>
<p:tagLst xmlns:p="http://schemas.openxmlformats.org/presentationml/2006/main">
  <p:tag name="COMMONDATA" val="eyJoZGlkIjoiYzJmNzNjMmJmZjE0MGVhM2UyNDMwZTQyYTRhYzc2YmIifQ=="/>
</p:tagLst>
</file>

<file path=ppt/tags/tag6.xml><?xml version="1.0" encoding="utf-8"?>
<p:tagLst xmlns:p="http://schemas.openxmlformats.org/presentationml/2006/main">
  <p:tag name="ISLIDE.VECTOR" val="7b86b897-7041-40d4-b8ad-d7fb155c3b31"/>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KSO_WM_DIAGRAM_VIRTUALLY_FRAME" val="{&quot;height&quot;:329.3,&quot;left&quot;:215.85,&quot;top&quot;:91.2,&quot;width&quot;:516.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05pj31k">
      <a:majorFont>
        <a:latin typeface="Segoe UI"/>
        <a:ea typeface="思源黑体 CN"/>
        <a:cs typeface=""/>
      </a:majorFont>
      <a:minorFont>
        <a:latin typeface="Segoe UI"/>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5524</Words>
  <Application>WPS 演示</Application>
  <PresentationFormat>宽屏</PresentationFormat>
  <Paragraphs>209</Paragraphs>
  <Slides>27</Slides>
  <Notes>9</Notes>
  <HiddenSlides>0</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27</vt:i4>
      </vt:variant>
    </vt:vector>
  </HeadingPairs>
  <TitlesOfParts>
    <vt:vector size="53" baseType="lpstr">
      <vt:lpstr>Arial</vt:lpstr>
      <vt:lpstr>宋体</vt:lpstr>
      <vt:lpstr>Wingdings</vt:lpstr>
      <vt:lpstr>Josefin Sans</vt:lpstr>
      <vt:lpstr>Segoe Print</vt:lpstr>
      <vt:lpstr>Vollkorn Italic</vt:lpstr>
      <vt:lpstr>Montserrat</vt:lpstr>
      <vt:lpstr>Raleway-ExtraBold</vt:lpstr>
      <vt:lpstr>Microsoft YaHei Regular</vt:lpstr>
      <vt:lpstr>Open Sans</vt:lpstr>
      <vt:lpstr>微软雅黑</vt:lpstr>
      <vt:lpstr>汉仪晓波花月圆W</vt:lpstr>
      <vt:lpstr>微软雅黑 Light</vt:lpstr>
      <vt:lpstr>Microsoft YaHei Bold</vt:lpstr>
      <vt:lpstr>Calibri Light</vt:lpstr>
      <vt:lpstr>方正宋刻本秀楷简体</vt:lpstr>
      <vt:lpstr>仿宋</vt:lpstr>
      <vt:lpstr>Calibri</vt:lpstr>
      <vt:lpstr>Arial Unicode MS</vt:lpstr>
      <vt:lpstr>Futura</vt:lpstr>
      <vt:lpstr>Segoe UI</vt:lpstr>
      <vt:lpstr>思源黑体 CN</vt:lpstr>
      <vt:lpstr>黑体</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caizheng</dc:creator>
  <cp:lastModifiedBy>初夏</cp:lastModifiedBy>
  <cp:revision>83</cp:revision>
  <dcterms:created xsi:type="dcterms:W3CDTF">2022-01-27T08:32:00Z</dcterms:created>
  <dcterms:modified xsi:type="dcterms:W3CDTF">2024-11-27T15:59:42Z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3EF390DB8242403091FC11610463B790_13</vt:lpwstr>
  </property>
</Properties>
</file>